
<file path=[Content_Types].xml><?xml version="1.0" encoding="utf-8"?>
<Types xmlns="http://schemas.openxmlformats.org/package/2006/content-types">
  <Override PartName="/ppt/slides/slide29.xml" ContentType="application/vnd.openxmlformats-officedocument.presentationml.slide+xml"/>
  <Override PartName="/ppt/tags/tag8.xml" ContentType="application/vnd.openxmlformats-officedocument.presentationml.tags+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tags/tag29.xml" ContentType="application/vnd.openxmlformats-officedocument.presentationml.tags+xml"/>
  <Override PartName="/ppt/tags/tag38.xml" ContentType="application/vnd.openxmlformats-officedocument.presentationml.tags+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tags/tag16.xml" ContentType="application/vnd.openxmlformats-officedocument.presentationml.tags+xml"/>
  <Override PartName="/ppt/tags/tag18.xml" ContentType="application/vnd.openxmlformats-officedocument.presentationml.tags+xml"/>
  <Override PartName="/ppt/tags/tag27.xml" ContentType="application/vnd.openxmlformats-officedocument.presentationml.tags+xml"/>
  <Override PartName="/ppt/tags/tag36.xml" ContentType="application/vnd.openxmlformats-officedocument.presentationml.tags+xml"/>
  <Override PartName="/ppt/commentAuthors.xml" ContentType="application/vnd.openxmlformats-officedocument.presentationml.commentAuthors+xml"/>
  <Override PartName="/ppt/tags/tag14.xml" ContentType="application/vnd.openxmlformats-officedocument.presentationml.tags+xml"/>
  <Override PartName="/ppt/tags/tag25.xml" ContentType="application/vnd.openxmlformats-officedocument.presentationml.tags+xml"/>
  <Override PartName="/ppt/tags/tag34.xml" ContentType="application/vnd.openxmlformats-officedocument.presentationml.tags+xml"/>
  <Override PartName="/ppt/tags/tag43.xml" ContentType="application/vnd.openxmlformats-officedocument.presentationml.tags+xml"/>
  <Override PartName="/ppt/tags/tag12.xml" ContentType="application/vnd.openxmlformats-officedocument.presentationml.tags+xml"/>
  <Override PartName="/ppt/tags/tag23.xml" ContentType="application/vnd.openxmlformats-officedocument.presentationml.tags+xml"/>
  <Override PartName="/ppt/tags/tag32.xml" ContentType="application/vnd.openxmlformats-officedocument.presentationml.tags+xml"/>
  <Override PartName="/ppt/tags/tag41.xml" ContentType="application/vnd.openxmlformats-officedocument.presentationml.tags+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tags/tag10.xml" ContentType="application/vnd.openxmlformats-officedocument.presentationml.tags+xml"/>
  <Override PartName="/ppt/tags/tag21.xml" ContentType="application/vnd.openxmlformats-officedocument.presentationml.tags+xml"/>
  <Override PartName="/ppt/tags/tag30.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tags/tag7.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tags/tag3.xml" ContentType="application/vnd.openxmlformats-officedocument.presentationml.tags+xml"/>
  <Default Extension="emf" ContentType="image/x-emf"/>
  <Override PartName="/ppt/tags/tag39.xml" ContentType="application/vnd.openxmlformats-officedocument.presentationml.tags+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tags/tag19.xml" ContentType="application/vnd.openxmlformats-officedocument.presentationml.tags+xml"/>
  <Override PartName="/ppt/tags/tag28.xml" ContentType="application/vnd.openxmlformats-officedocument.presentationml.tags+xml"/>
  <Override PartName="/ppt/tags/tag37.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tags/tag17.xml" ContentType="application/vnd.openxmlformats-officedocument.presentationml.tags+xml"/>
  <Override PartName="/ppt/tags/tag26.xml" ContentType="application/vnd.openxmlformats-officedocument.presentationml.tags+xml"/>
  <Override PartName="/ppt/tags/tag35.xml" ContentType="application/vnd.openxmlformats-officedocument.presentationml.tags+xml"/>
  <Override PartName="/ppt/tags/tag15.xml" ContentType="application/vnd.openxmlformats-officedocument.presentationml.tags+xml"/>
  <Override PartName="/ppt/tags/tag24.xml" ContentType="application/vnd.openxmlformats-officedocument.presentationml.tags+xml"/>
  <Override PartName="/ppt/tags/tag33.xml" ContentType="application/vnd.openxmlformats-officedocument.presentationml.tags+xml"/>
  <Override PartName="/ppt/tags/tag44.xml" ContentType="application/vnd.openxmlformats-officedocument.presentationml.tags+xml"/>
  <Override PartName="/ppt/tags/tag13.xml" ContentType="application/vnd.openxmlformats-officedocument.presentationml.tags+xml"/>
  <Override PartName="/ppt/tags/tag22.xml" ContentType="application/vnd.openxmlformats-officedocument.presentationml.tags+xml"/>
  <Override PartName="/ppt/tags/tag31.xml" ContentType="application/vnd.openxmlformats-officedocument.presentationml.tags+xml"/>
  <Override PartName="/ppt/tags/tag40.xml" ContentType="application/vnd.openxmlformats-officedocument.presentationml.tags+xml"/>
  <Override PartName="/ppt/tags/tag42.xml" ContentType="application/vnd.openxmlformats-officedocument.presentationml.tags+xml"/>
  <Override PartName="/ppt/slides/slide8.xml" ContentType="application/vnd.openxmlformats-officedocument.presentationml.slide+xml"/>
  <Override PartName="/ppt/tags/tag11.xml" ContentType="application/vnd.openxmlformats-officedocument.presentationml.tags+xml"/>
  <Override PartName="/ppt/tags/tag20.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tags/tag6.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tags/tag2.xml" ContentType="application/vnd.openxmlformats-officedocument.presentationml.tags+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5"/>
  </p:notesMasterIdLst>
  <p:sldIdLst>
    <p:sldId id="257" r:id="rId2"/>
    <p:sldId id="349" r:id="rId3"/>
    <p:sldId id="289" r:id="rId4"/>
    <p:sldId id="291" r:id="rId5"/>
    <p:sldId id="292" r:id="rId6"/>
    <p:sldId id="347" r:id="rId7"/>
    <p:sldId id="350" r:id="rId8"/>
    <p:sldId id="351" r:id="rId9"/>
    <p:sldId id="352" r:id="rId10"/>
    <p:sldId id="353" r:id="rId11"/>
    <p:sldId id="354" r:id="rId12"/>
    <p:sldId id="356" r:id="rId13"/>
    <p:sldId id="357" r:id="rId14"/>
    <p:sldId id="358" r:id="rId15"/>
    <p:sldId id="359" r:id="rId16"/>
    <p:sldId id="360" r:id="rId17"/>
    <p:sldId id="361" r:id="rId18"/>
    <p:sldId id="362" r:id="rId19"/>
    <p:sldId id="363" r:id="rId20"/>
    <p:sldId id="364" r:id="rId21"/>
    <p:sldId id="365" r:id="rId22"/>
    <p:sldId id="366" r:id="rId23"/>
    <p:sldId id="367" r:id="rId24"/>
    <p:sldId id="368" r:id="rId25"/>
    <p:sldId id="369" r:id="rId26"/>
    <p:sldId id="370" r:id="rId27"/>
    <p:sldId id="371" r:id="rId28"/>
    <p:sldId id="372" r:id="rId29"/>
    <p:sldId id="373" r:id="rId30"/>
    <p:sldId id="374" r:id="rId31"/>
    <p:sldId id="375" r:id="rId32"/>
    <p:sldId id="376" r:id="rId33"/>
    <p:sldId id="377" r:id="rId34"/>
    <p:sldId id="378" r:id="rId35"/>
    <p:sldId id="379" r:id="rId36"/>
    <p:sldId id="380" r:id="rId37"/>
    <p:sldId id="381" r:id="rId38"/>
    <p:sldId id="382" r:id="rId39"/>
    <p:sldId id="383" r:id="rId40"/>
    <p:sldId id="384" r:id="rId41"/>
    <p:sldId id="385" r:id="rId42"/>
    <p:sldId id="386" r:id="rId43"/>
    <p:sldId id="285" r:id="rId44"/>
  </p:sldIdLst>
  <p:sldSz cx="12192000" cy="6858000"/>
  <p:notesSz cx="6858000" cy="9144000"/>
  <p:custDataLst>
    <p:tags r:id="rId4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extLst>
      <p:ext uri="{19B8F6BF-5375-455C-9EA6-DF929625EA0E}">
        <p15:presenceInfo xmlns:p15="http://schemas.microsoft.com/office/powerpoint/2012/main" xmlns="" userId="Administrat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FCC66"/>
    <a:srgbClr val="FF9966"/>
    <a:srgbClr val="FF3300"/>
    <a:srgbClr val="CA4104"/>
    <a:srgbClr val="0096CE"/>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8015" autoAdjust="0"/>
    <p:restoredTop sz="86483" autoAdjust="0"/>
  </p:normalViewPr>
  <p:slideViewPr>
    <p:cSldViewPr snapToGrid="0" showGuides="1">
      <p:cViewPr varScale="1">
        <p:scale>
          <a:sx n="113" d="100"/>
          <a:sy n="113" d="100"/>
        </p:scale>
        <p:origin x="-336"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6168"/>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9A9E8B-8668-4EE9-81CF-39121E276770}" type="datetimeFigureOut">
              <a:rPr lang="zh-CN" altLang="en-US" smtClean="0"/>
              <a:pPr/>
              <a:t>2024/10/28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3DABDA-89F0-4727-B28F-05A90B0069BB}" type="slidenum">
              <a:rPr lang="zh-CN" altLang="en-US" smtClean="0"/>
              <a:pPr/>
              <a:t>‹#›</a:t>
            </a:fld>
            <a:endParaRPr lang="zh-CN" altLang="en-US"/>
          </a:p>
        </p:txBody>
      </p:sp>
    </p:spTree>
    <p:extLst>
      <p:ext uri="{BB962C8B-B14F-4D97-AF65-F5344CB8AC3E}">
        <p14:creationId xmlns:p14="http://schemas.microsoft.com/office/powerpoint/2010/main" xmlns="" val="469895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5E6A1FCE-8C4B-9E46-3931-6FDBB022E682}"/>
              </a:ext>
            </a:extLst>
          </p:cNvPr>
          <p:cNvGrpSpPr/>
          <p:nvPr userDrawn="1"/>
        </p:nvGrpSpPr>
        <p:grpSpPr>
          <a:xfrm>
            <a:off x="0" y="456"/>
            <a:ext cx="11448712" cy="6857544"/>
            <a:chOff x="0" y="456"/>
            <a:chExt cx="11448712" cy="6857544"/>
          </a:xfrm>
        </p:grpSpPr>
        <p:sp>
          <p:nvSpPr>
            <p:cNvPr id="28" name="Freeform: Shape 27">
              <a:extLst>
                <a:ext uri="{FF2B5EF4-FFF2-40B4-BE49-F238E27FC236}">
                  <a16:creationId xmlns:a16="http://schemas.microsoft.com/office/drawing/2014/main" xmlns="" id="{C84BAE83-BF13-AB4F-002A-6139DA524BEA}"/>
                </a:ext>
              </a:extLst>
            </p:cNvPr>
            <p:cNvSpPr/>
            <p:nvPr/>
          </p:nvSpPr>
          <p:spPr>
            <a:xfrm>
              <a:off x="0" y="456"/>
              <a:ext cx="8647296" cy="4557476"/>
            </a:xfrm>
            <a:custGeom>
              <a:avLst/>
              <a:gdLst>
                <a:gd name="connsiteX0" fmla="*/ -449 w 8590600"/>
                <a:gd name="connsiteY0" fmla="*/ -1418 h 4527595"/>
                <a:gd name="connsiteX1" fmla="*/ 8590151 w 8590600"/>
                <a:gd name="connsiteY1" fmla="*/ -1418 h 4527595"/>
                <a:gd name="connsiteX2" fmla="*/ 4679198 w 8590600"/>
                <a:gd name="connsiteY2" fmla="*/ 3909421 h 4527595"/>
                <a:gd name="connsiteX3" fmla="*/ 1701428 w 8590600"/>
                <a:gd name="connsiteY3" fmla="*/ 3909421 h 4527595"/>
                <a:gd name="connsiteX4" fmla="*/ -449 w 8590600"/>
                <a:gd name="connsiteY4" fmla="*/ 2208117 h 4527595"/>
                <a:gd name="connsiteX5" fmla="*/ -449 w 8590600"/>
                <a:gd name="connsiteY5" fmla="*/ -1418 h 4527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0600" h="4527595">
                  <a:moveTo>
                    <a:pt x="-449" y="-1418"/>
                  </a:moveTo>
                  <a:lnTo>
                    <a:pt x="8590151" y="-1418"/>
                  </a:lnTo>
                  <a:lnTo>
                    <a:pt x="4679198" y="3909421"/>
                  </a:lnTo>
                  <a:cubicBezTo>
                    <a:pt x="3856971" y="4731763"/>
                    <a:pt x="2523769" y="4731763"/>
                    <a:pt x="1701428" y="3909421"/>
                  </a:cubicBezTo>
                  <a:lnTo>
                    <a:pt x="-449" y="2208117"/>
                  </a:lnTo>
                  <a:lnTo>
                    <a:pt x="-449" y="-1418"/>
                  </a:lnTo>
                  <a:close/>
                </a:path>
              </a:pathLst>
            </a:custGeom>
            <a:blipFill rotWithShape="0">
              <a:blip r:embed="rId2"/>
              <a:srcRect/>
              <a:stretch>
                <a:fillRect t="-8420" b="-4210"/>
              </a:stretch>
            </a:blipFill>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p>
          </p:txBody>
        </p:sp>
        <p:sp>
          <p:nvSpPr>
            <p:cNvPr id="31" name="Freeform: Shape 30">
              <a:extLst>
                <a:ext uri="{FF2B5EF4-FFF2-40B4-BE49-F238E27FC236}">
                  <a16:creationId xmlns:a16="http://schemas.microsoft.com/office/drawing/2014/main" xmlns="" id="{17C22E79-8B73-271D-34ED-AF2FECC732BB}"/>
                </a:ext>
              </a:extLst>
            </p:cNvPr>
            <p:cNvSpPr/>
            <p:nvPr userDrawn="1"/>
          </p:nvSpPr>
          <p:spPr>
            <a:xfrm>
              <a:off x="0" y="456"/>
              <a:ext cx="8647296" cy="4557476"/>
            </a:xfrm>
            <a:custGeom>
              <a:avLst/>
              <a:gdLst>
                <a:gd name="connsiteX0" fmla="*/ -449 w 8590600"/>
                <a:gd name="connsiteY0" fmla="*/ -1418 h 4527595"/>
                <a:gd name="connsiteX1" fmla="*/ 8590151 w 8590600"/>
                <a:gd name="connsiteY1" fmla="*/ -1418 h 4527595"/>
                <a:gd name="connsiteX2" fmla="*/ 4679198 w 8590600"/>
                <a:gd name="connsiteY2" fmla="*/ 3909421 h 4527595"/>
                <a:gd name="connsiteX3" fmla="*/ 1701428 w 8590600"/>
                <a:gd name="connsiteY3" fmla="*/ 3909421 h 4527595"/>
                <a:gd name="connsiteX4" fmla="*/ -449 w 8590600"/>
                <a:gd name="connsiteY4" fmla="*/ 2208117 h 4527595"/>
                <a:gd name="connsiteX5" fmla="*/ -449 w 8590600"/>
                <a:gd name="connsiteY5" fmla="*/ -1418 h 4527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0600" h="4527595">
                  <a:moveTo>
                    <a:pt x="-449" y="-1418"/>
                  </a:moveTo>
                  <a:lnTo>
                    <a:pt x="8590151" y="-1418"/>
                  </a:lnTo>
                  <a:lnTo>
                    <a:pt x="4679198" y="3909421"/>
                  </a:lnTo>
                  <a:cubicBezTo>
                    <a:pt x="3856971" y="4731763"/>
                    <a:pt x="2523769" y="4731763"/>
                    <a:pt x="1701428" y="3909421"/>
                  </a:cubicBezTo>
                  <a:lnTo>
                    <a:pt x="-449" y="2208117"/>
                  </a:lnTo>
                  <a:lnTo>
                    <a:pt x="-449" y="-1418"/>
                  </a:lnTo>
                  <a:close/>
                </a:path>
              </a:pathLst>
            </a:custGeom>
            <a:gradFill>
              <a:gsLst>
                <a:gs pos="0">
                  <a:schemeClr val="accent1">
                    <a:alpha val="0"/>
                  </a:schemeClr>
                </a:gs>
                <a:gs pos="100000">
                  <a:schemeClr val="accent1">
                    <a:alpha val="97000"/>
                  </a:schemeClr>
                </a:gs>
              </a:gsLst>
              <a:lin ang="0" scaled="0"/>
            </a:gradFill>
            <a:ln w="12700" cap="flat">
              <a:noFill/>
              <a:prstDash val="solid"/>
              <a:miter/>
            </a:ln>
          </p:spPr>
          <p:txBody>
            <a:bodyPr rtlCol="0" anchor="ctr"/>
            <a:lstStyle/>
            <a:p>
              <a:pPr lvl="0"/>
              <a:endParaRPr lang="zh-CN" altLang="en-US">
                <a:solidFill>
                  <a:schemeClr val="tx1"/>
                </a:solidFill>
              </a:endParaRPr>
            </a:p>
          </p:txBody>
        </p:sp>
        <p:sp>
          <p:nvSpPr>
            <p:cNvPr id="44" name="Rectangle: Rounded Corners 43">
              <a:extLst>
                <a:ext uri="{FF2B5EF4-FFF2-40B4-BE49-F238E27FC236}">
                  <a16:creationId xmlns:a16="http://schemas.microsoft.com/office/drawing/2014/main" xmlns="" id="{2B12EF24-A005-31AA-2A9D-0280D869A9FB}"/>
                </a:ext>
              </a:extLst>
            </p:cNvPr>
            <p:cNvSpPr/>
            <p:nvPr userDrawn="1"/>
          </p:nvSpPr>
          <p:spPr>
            <a:xfrm rot="18900000">
              <a:off x="4844416" y="2430646"/>
              <a:ext cx="1036846" cy="1036846"/>
            </a:xfrm>
            <a:prstGeom prst="roundRect">
              <a:avLst>
                <a:gd name="adj" fmla="val 23003"/>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Rectangle: Rounded Corners 17">
              <a:extLst>
                <a:ext uri="{FF2B5EF4-FFF2-40B4-BE49-F238E27FC236}">
                  <a16:creationId xmlns:a16="http://schemas.microsoft.com/office/drawing/2014/main" xmlns="" id="{A77B1589-8D07-3013-A45E-F3BD65D076D2}"/>
                </a:ext>
              </a:extLst>
            </p:cNvPr>
            <p:cNvSpPr/>
            <p:nvPr userDrawn="1"/>
          </p:nvSpPr>
          <p:spPr>
            <a:xfrm rot="18900000">
              <a:off x="844653" y="1221114"/>
              <a:ext cx="824114" cy="824114"/>
            </a:xfrm>
            <a:prstGeom prst="roundRect">
              <a:avLst>
                <a:gd name="adj" fmla="val 23003"/>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Rectangle: Rounded Corners 21">
              <a:extLst>
                <a:ext uri="{FF2B5EF4-FFF2-40B4-BE49-F238E27FC236}">
                  <a16:creationId xmlns:a16="http://schemas.microsoft.com/office/drawing/2014/main" xmlns="" id="{3FDB962E-5B39-E4CF-3D1B-0C1E8D3AA401}"/>
                </a:ext>
              </a:extLst>
            </p:cNvPr>
            <p:cNvSpPr/>
            <p:nvPr userDrawn="1"/>
          </p:nvSpPr>
          <p:spPr>
            <a:xfrm rot="18900000">
              <a:off x="10899572" y="785880"/>
              <a:ext cx="549140" cy="549140"/>
            </a:xfrm>
            <a:prstGeom prst="roundRect">
              <a:avLst>
                <a:gd name="adj" fmla="val 23003"/>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Freeform: Shape 40">
              <a:extLst>
                <a:ext uri="{FF2B5EF4-FFF2-40B4-BE49-F238E27FC236}">
                  <a16:creationId xmlns:a16="http://schemas.microsoft.com/office/drawing/2014/main" xmlns="" id="{4BE7D72A-37C6-A67B-77A8-363C7B83C68A}"/>
                </a:ext>
              </a:extLst>
            </p:cNvPr>
            <p:cNvSpPr/>
            <p:nvPr/>
          </p:nvSpPr>
          <p:spPr>
            <a:xfrm>
              <a:off x="0" y="1899957"/>
              <a:ext cx="1484194" cy="2216201"/>
            </a:xfrm>
            <a:custGeom>
              <a:avLst/>
              <a:gdLst>
                <a:gd name="connsiteX0" fmla="*/ 291783 w 1152151"/>
                <a:gd name="connsiteY0" fmla="*/ -1045 h 1720394"/>
                <a:gd name="connsiteX1" fmla="*/ 509239 w 1152151"/>
                <a:gd name="connsiteY1" fmla="*/ 89061 h 1720394"/>
                <a:gd name="connsiteX2" fmla="*/ 1061689 w 1152151"/>
                <a:gd name="connsiteY2" fmla="*/ 641512 h 1720394"/>
                <a:gd name="connsiteX3" fmla="*/ 1061689 w 1152151"/>
                <a:gd name="connsiteY3" fmla="*/ 1076423 h 1720394"/>
                <a:gd name="connsiteX4" fmla="*/ 509239 w 1152151"/>
                <a:gd name="connsiteY4" fmla="*/ 1628873 h 1720394"/>
                <a:gd name="connsiteX5" fmla="*/ 74413 w 1152151"/>
                <a:gd name="connsiteY5" fmla="*/ 1628969 h 1720394"/>
                <a:gd name="connsiteX6" fmla="*/ 74327 w 1152151"/>
                <a:gd name="connsiteY6" fmla="*/ 1628873 h 1720394"/>
                <a:gd name="connsiteX7" fmla="*/ -444 w 1152151"/>
                <a:gd name="connsiteY7" fmla="*/ 1554102 h 1720394"/>
                <a:gd name="connsiteX8" fmla="*/ -444 w 1152151"/>
                <a:gd name="connsiteY8" fmla="*/ 163452 h 1720394"/>
                <a:gd name="connsiteX9" fmla="*/ 74327 w 1152151"/>
                <a:gd name="connsiteY9" fmla="*/ 88681 h 1720394"/>
                <a:gd name="connsiteX10" fmla="*/ 291783 w 1152151"/>
                <a:gd name="connsiteY10" fmla="*/ -1426 h 172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2151" h="1720394">
                  <a:moveTo>
                    <a:pt x="291783" y="-1045"/>
                  </a:moveTo>
                  <a:cubicBezTo>
                    <a:pt x="373374" y="-1140"/>
                    <a:pt x="451632" y="31245"/>
                    <a:pt x="509239" y="89061"/>
                  </a:cubicBezTo>
                  <a:lnTo>
                    <a:pt x="1061689" y="641512"/>
                  </a:lnTo>
                  <a:cubicBezTo>
                    <a:pt x="1181714" y="761623"/>
                    <a:pt x="1181714" y="956313"/>
                    <a:pt x="1061689" y="1076423"/>
                  </a:cubicBezTo>
                  <a:lnTo>
                    <a:pt x="509239" y="1628873"/>
                  </a:lnTo>
                  <a:cubicBezTo>
                    <a:pt x="389186" y="1748983"/>
                    <a:pt x="194514" y="1748983"/>
                    <a:pt x="74413" y="1628969"/>
                  </a:cubicBezTo>
                  <a:cubicBezTo>
                    <a:pt x="74385" y="1628969"/>
                    <a:pt x="74356" y="1628873"/>
                    <a:pt x="74327" y="1628873"/>
                  </a:cubicBezTo>
                  <a:lnTo>
                    <a:pt x="-444" y="1554102"/>
                  </a:lnTo>
                  <a:lnTo>
                    <a:pt x="-444" y="163452"/>
                  </a:lnTo>
                  <a:lnTo>
                    <a:pt x="74327" y="88681"/>
                  </a:lnTo>
                  <a:cubicBezTo>
                    <a:pt x="131916" y="30864"/>
                    <a:pt x="210192" y="-1520"/>
                    <a:pt x="291783" y="-1426"/>
                  </a:cubicBezTo>
                  <a:close/>
                </a:path>
              </a:pathLst>
            </a:custGeom>
            <a:solidFill>
              <a:schemeClr val="accent1"/>
            </a:solidFill>
            <a:ln w="9525" cap="flat">
              <a:noFill/>
              <a:prstDash val="solid"/>
              <a:miter/>
            </a:ln>
          </p:spPr>
          <p:txBody>
            <a:bodyPr rtlCol="0" anchor="ctr"/>
            <a:lstStyle/>
            <a:p>
              <a:endParaRPr lang="zh-CN" altLang="en-US"/>
            </a:p>
          </p:txBody>
        </p:sp>
        <p:sp>
          <p:nvSpPr>
            <p:cNvPr id="42" name="Freeform: Shape 41">
              <a:extLst>
                <a:ext uri="{FF2B5EF4-FFF2-40B4-BE49-F238E27FC236}">
                  <a16:creationId xmlns:a16="http://schemas.microsoft.com/office/drawing/2014/main" xmlns="" id="{15AAE18C-1376-A5E4-4D70-D1DF66959E7C}"/>
                </a:ext>
              </a:extLst>
            </p:cNvPr>
            <p:cNvSpPr/>
            <p:nvPr/>
          </p:nvSpPr>
          <p:spPr>
            <a:xfrm>
              <a:off x="5712010" y="5095094"/>
              <a:ext cx="3777123" cy="1762906"/>
            </a:xfrm>
            <a:custGeom>
              <a:avLst/>
              <a:gdLst>
                <a:gd name="connsiteX0" fmla="*/ 1541368 w 3083623"/>
                <a:gd name="connsiteY0" fmla="*/ -1426 h 1439227"/>
                <a:gd name="connsiteX1" fmla="*/ 1934465 w 3083623"/>
                <a:gd name="connsiteY1" fmla="*/ 161356 h 1439227"/>
                <a:gd name="connsiteX2" fmla="*/ 2933256 w 3083623"/>
                <a:gd name="connsiteY2" fmla="*/ 1160148 h 1439227"/>
                <a:gd name="connsiteX3" fmla="*/ 3055366 w 3083623"/>
                <a:gd name="connsiteY3" fmla="*/ 1344076 h 1439227"/>
                <a:gd name="connsiteX4" fmla="*/ 3083180 w 3083623"/>
                <a:gd name="connsiteY4" fmla="*/ 1437802 h 1439227"/>
                <a:gd name="connsiteX5" fmla="*/ -444 w 3083623"/>
                <a:gd name="connsiteY5" fmla="*/ 1437802 h 1439227"/>
                <a:gd name="connsiteX6" fmla="*/ 27369 w 3083623"/>
                <a:gd name="connsiteY6" fmla="*/ 1344076 h 1439227"/>
                <a:gd name="connsiteX7" fmla="*/ 149480 w 3083623"/>
                <a:gd name="connsiteY7" fmla="*/ 1160148 h 1439227"/>
                <a:gd name="connsiteX8" fmla="*/ 1148462 w 3083623"/>
                <a:gd name="connsiteY8" fmla="*/ 161356 h 1439227"/>
                <a:gd name="connsiteX9" fmla="*/ 1541654 w 3083623"/>
                <a:gd name="connsiteY9" fmla="*/ -1426 h 1439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3623" h="1439227">
                  <a:moveTo>
                    <a:pt x="1541368" y="-1426"/>
                  </a:moveTo>
                  <a:cubicBezTo>
                    <a:pt x="1688815" y="-1616"/>
                    <a:pt x="1830261" y="56963"/>
                    <a:pt x="1934465" y="161356"/>
                  </a:cubicBezTo>
                  <a:lnTo>
                    <a:pt x="2933256" y="1160148"/>
                  </a:lnTo>
                  <a:cubicBezTo>
                    <a:pt x="2985930" y="1212630"/>
                    <a:pt x="3027459" y="1275209"/>
                    <a:pt x="3055366" y="1344076"/>
                  </a:cubicBezTo>
                  <a:lnTo>
                    <a:pt x="3083180" y="1437802"/>
                  </a:lnTo>
                  <a:lnTo>
                    <a:pt x="-444" y="1437802"/>
                  </a:lnTo>
                  <a:lnTo>
                    <a:pt x="27369" y="1344076"/>
                  </a:lnTo>
                  <a:cubicBezTo>
                    <a:pt x="55287" y="1275209"/>
                    <a:pt x="96816" y="1212630"/>
                    <a:pt x="149480" y="1160148"/>
                  </a:cubicBezTo>
                  <a:lnTo>
                    <a:pt x="1148462" y="161356"/>
                  </a:lnTo>
                  <a:cubicBezTo>
                    <a:pt x="1252665" y="56963"/>
                    <a:pt x="1394207" y="-1616"/>
                    <a:pt x="1541654" y="-1426"/>
                  </a:cubicBezTo>
                  <a:close/>
                </a:path>
              </a:pathLst>
            </a:custGeom>
            <a:solidFill>
              <a:schemeClr val="accent1">
                <a:alpha val="20000"/>
              </a:schemeClr>
            </a:solidFill>
            <a:ln w="9525" cap="flat">
              <a:noFill/>
              <a:prstDash val="solid"/>
              <a:miter/>
            </a:ln>
          </p:spPr>
          <p:txBody>
            <a:bodyPr rtlCol="0" anchor="ctr"/>
            <a:lstStyle/>
            <a:p>
              <a:endParaRPr lang="zh-CN" altLang="en-US"/>
            </a:p>
          </p:txBody>
        </p:sp>
        <p:sp>
          <p:nvSpPr>
            <p:cNvPr id="43" name="Rectangle: Rounded Corners 42">
              <a:extLst>
                <a:ext uri="{FF2B5EF4-FFF2-40B4-BE49-F238E27FC236}">
                  <a16:creationId xmlns:a16="http://schemas.microsoft.com/office/drawing/2014/main" xmlns="" id="{2BF34137-523D-6734-0066-75179003827E}"/>
                </a:ext>
              </a:extLst>
            </p:cNvPr>
            <p:cNvSpPr/>
            <p:nvPr userDrawn="1"/>
          </p:nvSpPr>
          <p:spPr>
            <a:xfrm rot="18900000">
              <a:off x="8473255" y="5450809"/>
              <a:ext cx="1051475" cy="1051475"/>
            </a:xfrm>
            <a:prstGeom prst="roundRect">
              <a:avLst>
                <a:gd name="adj" fmla="val 23003"/>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Title 4"/>
          <p:cNvSpPr>
            <a:spLocks noGrp="1"/>
          </p:cNvSpPr>
          <p:nvPr>
            <p:ph type="ctrTitle" hasCustomPrompt="1"/>
          </p:nvPr>
        </p:nvSpPr>
        <p:spPr>
          <a:xfrm>
            <a:off x="5834744" y="1899957"/>
            <a:ext cx="5684155" cy="1762301"/>
          </a:xfrm>
          <a:prstGeom prst="rect">
            <a:avLst/>
          </a:prstGeom>
        </p:spPr>
        <p:txBody>
          <a:bodyPr wrap="square" anchor="b">
            <a:normAutofit/>
          </a:bodyPr>
          <a:lstStyle>
            <a:lvl1pPr algn="l">
              <a:lnSpc>
                <a:spcPct val="100000"/>
              </a:lnSpc>
              <a:defRPr sz="4400">
                <a:ln w="19050">
                  <a:noFill/>
                </a:ln>
                <a:solidFill>
                  <a:schemeClr val="tx1"/>
                </a:solidFill>
              </a:defRPr>
            </a:lvl1pPr>
          </a:lstStyle>
          <a:p>
            <a:pPr lvl="0"/>
            <a:r>
              <a:rPr lang="en-US" dirty="0"/>
              <a:t>Click to add title</a:t>
            </a:r>
          </a:p>
        </p:txBody>
      </p:sp>
      <p:sp>
        <p:nvSpPr>
          <p:cNvPr id="9" name="Subtitle 8"/>
          <p:cNvSpPr>
            <a:spLocks noGrp="1"/>
          </p:cNvSpPr>
          <p:nvPr>
            <p:ph type="subTitle" sz="quarter" idx="1" hasCustomPrompt="1"/>
          </p:nvPr>
        </p:nvSpPr>
        <p:spPr>
          <a:xfrm>
            <a:off x="5834744" y="3876055"/>
            <a:ext cx="5684155" cy="1081091"/>
          </a:xfrm>
          <a:prstGeom prst="roundRect">
            <a:avLst>
              <a:gd name="adj" fmla="val 0"/>
            </a:avLst>
          </a:prstGeom>
          <a:noFill/>
          <a:ln>
            <a:noFill/>
          </a:ln>
        </p:spPr>
        <p:txBody>
          <a:bodyPr vert="horz" wrap="square" lIns="91440" tIns="45720" rIns="91440" bIns="45720" rtlCol="0" anchor="t" anchorCtr="0">
            <a:normAutofit/>
          </a:bodyPr>
          <a:lstStyle>
            <a:lvl1pPr marL="0" indent="0" algn="l">
              <a:lnSpc>
                <a:spcPct val="100000"/>
              </a:lnSpc>
              <a:buNone/>
              <a:defRPr lang="en-US" sz="2400" dirty="0">
                <a:solidFill>
                  <a:schemeClr val="tx1"/>
                </a:solidFill>
                <a:latin typeface="+mj-lt"/>
              </a:defRPr>
            </a:lvl1pPr>
          </a:lstStyle>
          <a:p>
            <a:pPr lvl="0"/>
            <a:r>
              <a:rPr lang="en-US" dirty="0"/>
              <a:t>Click to add subtitle</a:t>
            </a:r>
          </a:p>
        </p:txBody>
      </p:sp>
      <p:sp>
        <p:nvSpPr>
          <p:cNvPr id="4" name="Text Placeholder 3"/>
          <p:cNvSpPr>
            <a:spLocks noGrp="1"/>
          </p:cNvSpPr>
          <p:nvPr>
            <p:ph type="body" sz="quarter" idx="13" hasCustomPrompt="1"/>
          </p:nvPr>
        </p:nvSpPr>
        <p:spPr>
          <a:xfrm>
            <a:off x="9817099" y="5857100"/>
            <a:ext cx="1701801" cy="276999"/>
          </a:xfrm>
          <a:prstGeom prst="rect">
            <a:avLst/>
          </a:prstGeom>
        </p:spPr>
        <p:txBody>
          <a:bodyPr wrap="square" lIns="90000">
            <a:normAutofit/>
          </a:bodyPr>
          <a:lstStyle>
            <a:lvl1pPr marL="0" indent="0" algn="r">
              <a:lnSpc>
                <a:spcPct val="100000"/>
              </a:lnSpc>
              <a:buNone/>
              <a:defRPr sz="1200">
                <a:solidFill>
                  <a:schemeClr val="tx1"/>
                </a:solidFill>
              </a:defRPr>
            </a:lvl1pPr>
          </a:lstStyle>
          <a:p>
            <a:pPr lvl="0"/>
            <a:r>
              <a:rPr lang="en-US" dirty="0"/>
              <a:t>Presenter name</a:t>
            </a:r>
          </a:p>
        </p:txBody>
      </p:sp>
      <p:sp>
        <p:nvSpPr>
          <p:cNvPr id="7" name="Text Placeholder 6"/>
          <p:cNvSpPr>
            <a:spLocks noGrp="1"/>
          </p:cNvSpPr>
          <p:nvPr>
            <p:ph type="body" sz="quarter" idx="14" hasCustomPrompt="1"/>
          </p:nvPr>
        </p:nvSpPr>
        <p:spPr>
          <a:xfrm>
            <a:off x="660399" y="5857101"/>
            <a:ext cx="1701801" cy="276999"/>
          </a:xfrm>
          <a:prstGeom prst="rect">
            <a:avLst/>
          </a:prstGeom>
        </p:spPr>
        <p:txBody>
          <a:bodyPr wrap="none">
            <a:normAutofit/>
          </a:bodyPr>
          <a:lstStyle>
            <a:lvl1pPr marL="0" indent="0" algn="l">
              <a:lnSpc>
                <a:spcPct val="100000"/>
              </a:lnSpc>
              <a:buNone/>
              <a:defRPr sz="1200">
                <a:solidFill>
                  <a:schemeClr val="tx1"/>
                </a:solidFill>
              </a:defRPr>
            </a:lvl1pPr>
          </a:lstStyle>
          <a:p>
            <a:pPr lvl="0"/>
            <a:r>
              <a:rPr lang="en-US" dirty="0"/>
              <a:t>www.officeplus.cn</a:t>
            </a:r>
          </a:p>
        </p:txBody>
      </p:sp>
    </p:spTree>
    <p:extLst>
      <p:ext uri="{BB962C8B-B14F-4D97-AF65-F5344CB8AC3E}">
        <p14:creationId xmlns:p14="http://schemas.microsoft.com/office/powerpoint/2010/main" xmlns="" val="109463325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60400" y="0"/>
            <a:ext cx="10858500" cy="1028700"/>
          </a:xfrm>
          <a:prstGeom prst="rect">
            <a:avLst/>
          </a:prstGeom>
        </p:spPr>
        <p:txBody>
          <a:bodyPr anchor="b" anchorCtr="0">
            <a:normAutofit/>
          </a:bodyPr>
          <a:lstStyle>
            <a:lvl1pPr>
              <a:lnSpc>
                <a:spcPct val="100000"/>
              </a:lnSpc>
              <a:defRPr>
                <a:solidFill>
                  <a:schemeClr val="tx1"/>
                </a:solidFill>
              </a:defRPr>
            </a:lvl1pPr>
          </a:lstStyle>
          <a:p>
            <a:pPr lvl="0"/>
            <a:r>
              <a:rPr lang="en-US" dirty="0"/>
              <a:t>Click to add title</a:t>
            </a:r>
          </a:p>
        </p:txBody>
      </p:sp>
      <p:sp>
        <p:nvSpPr>
          <p:cNvPr id="5" name="Content Placeholder 4"/>
          <p:cNvSpPr>
            <a:spLocks noGrp="1"/>
          </p:cNvSpPr>
          <p:nvPr>
            <p:ph idx="1"/>
          </p:nvPr>
        </p:nvSpPr>
        <p:spPr>
          <a:xfrm>
            <a:off x="660400" y="1092200"/>
            <a:ext cx="10858500" cy="5041900"/>
          </a:xfrm>
          <a:prstGeom prst="rect">
            <a:avLst/>
          </a:prstGeom>
        </p:spPr>
        <p:txBody>
          <a:bodyPr vert="horz" lIns="91440" tIns="45720" rIns="91440" bIns="45720" rtlCol="0">
            <a:normAutofit/>
          </a:bodyPr>
          <a:lstStyle>
            <a:lvl1pPr marL="285750" indent="-285750">
              <a:buFont typeface="Arial" panose="020B0604020202020204" pitchFamily="34" charset="0"/>
              <a:buChar char="•"/>
              <a:defRPr/>
            </a:lvl1pPr>
            <a:lvl2pPr marL="742950" indent="-285750">
              <a:buFont typeface="Arial" panose="020B0604020202020204" pitchFamily="34" charset="0"/>
              <a:buChar char="•"/>
              <a:defRPr/>
            </a:lvl2pPr>
            <a:lvl3pPr marL="1200150" indent="-28575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10"/>
          </p:nvPr>
        </p:nvSpPr>
        <p:spPr/>
        <p:txBody>
          <a:bodyPr/>
          <a:lstStyle/>
          <a:p>
            <a:fld id="{A9643B38-FCD2-4D0A-90BC-740ACC77290F}" type="datetime1">
              <a:rPr lang="zh-CN" altLang="en-US" smtClean="0"/>
              <a:pPr/>
              <a:t>2024/10/28</a:t>
            </a:fld>
            <a:endParaRPr lang="zh-CN" altLang="en-US"/>
          </a:p>
        </p:txBody>
      </p:sp>
      <p:sp>
        <p:nvSpPr>
          <p:cNvPr id="3" name="Footer Placeholder 2"/>
          <p:cNvSpPr>
            <a:spLocks noGrp="1"/>
          </p:cNvSpPr>
          <p:nvPr>
            <p:ph type="ftr" sz="quarter" idx="11"/>
          </p:nvPr>
        </p:nvSpPr>
        <p:spPr/>
        <p:txBody>
          <a:bodyPr/>
          <a:lstStyle/>
          <a:p>
            <a:r>
              <a:rPr lang="af-ZA" altLang="zh-CN"/>
              <a:t>OfficePLUS</a:t>
            </a:r>
            <a:endParaRPr lang="zh-CN" altLang="en-US"/>
          </a:p>
        </p:txBody>
      </p:sp>
      <p:sp>
        <p:nvSpPr>
          <p:cNvPr id="4" name="Slide Number Placeholder 3"/>
          <p:cNvSpPr>
            <a:spLocks noGrp="1"/>
          </p:cNvSpPr>
          <p:nvPr>
            <p:ph type="sldNum" sz="quarter" idx="12"/>
          </p:nvPr>
        </p:nvSpPr>
        <p:spPr/>
        <p:txBody>
          <a:bodyPr/>
          <a:lstStyle/>
          <a:p>
            <a:fld id="{7F65B630-C7FF-41C0-9923-C5E5E29EED81}" type="slidenum">
              <a:rPr lang="zh-CN" altLang="en-US" smtClean="0"/>
              <a:pPr/>
              <a:t>‹#›</a:t>
            </a:fld>
            <a:endParaRPr lang="zh-CN" altLang="en-US"/>
          </a:p>
        </p:txBody>
      </p:sp>
    </p:spTree>
    <p:extLst>
      <p:ext uri="{BB962C8B-B14F-4D97-AF65-F5344CB8AC3E}">
        <p14:creationId xmlns:p14="http://schemas.microsoft.com/office/powerpoint/2010/main" xmlns="" val="139095227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p:bg>
      <p:bgRef idx="1001">
        <a:schemeClr val="bg1"/>
      </p:bgRef>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660400" y="1500188"/>
            <a:ext cx="2836800" cy="914400"/>
          </a:xfrm>
          <a:prstGeom prst="rect">
            <a:avLst/>
          </a:prstGeom>
        </p:spPr>
        <p:txBody>
          <a:bodyPr wrap="none" anchor="t">
            <a:normAutofit/>
          </a:bodyPr>
          <a:lstStyle>
            <a:lvl1pPr algn="r">
              <a:lnSpc>
                <a:spcPct val="100000"/>
              </a:lnSpc>
              <a:defRPr sz="2800">
                <a:solidFill>
                  <a:schemeClr val="accent1"/>
                </a:solidFill>
              </a:defRPr>
            </a:lvl1pPr>
          </a:lstStyle>
          <a:p>
            <a:pPr lvl="0"/>
            <a:r>
              <a:rPr lang="en-US"/>
              <a:t>Agenda</a:t>
            </a:r>
          </a:p>
        </p:txBody>
      </p:sp>
      <p:sp>
        <p:nvSpPr>
          <p:cNvPr id="7" name="Content Placeholder 6"/>
          <p:cNvSpPr>
            <a:spLocks noGrp="1"/>
          </p:cNvSpPr>
          <p:nvPr>
            <p:ph sz="quarter" idx="1" hasCustomPrompt="1"/>
          </p:nvPr>
        </p:nvSpPr>
        <p:spPr>
          <a:xfrm>
            <a:off x="3746500" y="1500187"/>
            <a:ext cx="7772400" cy="4633200"/>
          </a:xfrm>
          <a:prstGeom prst="rect">
            <a:avLst/>
          </a:prstGeom>
        </p:spPr>
        <p:txBody>
          <a:bodyPr wrap="square">
            <a:normAutofit/>
          </a:bodyPr>
          <a:lstStyle>
            <a:lvl1pPr marL="457200" indent="-457200">
              <a:lnSpc>
                <a:spcPct val="130000"/>
              </a:lnSpc>
              <a:buFont typeface="+mj-lt"/>
              <a:buAutoNum type="arabicPeriod"/>
              <a:defRPr sz="2400" b="0">
                <a:solidFill>
                  <a:schemeClr val="tx1"/>
                </a:solidFill>
                <a:latin typeface="+mn-lt"/>
              </a:defRPr>
            </a:lvl1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0"/>
          </p:nvPr>
        </p:nvSpPr>
        <p:spPr/>
        <p:txBody>
          <a:bodyPr/>
          <a:lstStyle/>
          <a:p>
            <a:fld id="{2A27A813-B2FD-42E1-9222-83B574E99074}" type="datetime1">
              <a:rPr lang="zh-CN" altLang="en-US" smtClean="0"/>
              <a:pPr/>
              <a:t>2024/10/28</a:t>
            </a:fld>
            <a:endParaRPr lang="en-US" altLang="zh-CN"/>
          </a:p>
        </p:txBody>
      </p:sp>
      <p:sp>
        <p:nvSpPr>
          <p:cNvPr id="3" name="Footer Placeholder 2"/>
          <p:cNvSpPr>
            <a:spLocks noGrp="1"/>
          </p:cNvSpPr>
          <p:nvPr>
            <p:ph type="ftr" sz="quarter" idx="11"/>
          </p:nvPr>
        </p:nvSpPr>
        <p:spPr/>
        <p:txBody>
          <a:bodyPr/>
          <a:lstStyle/>
          <a:p>
            <a:r>
              <a:rPr lang="af-ZA" altLang="zh-CN"/>
              <a:t>OfficePLUS</a:t>
            </a:r>
            <a:endParaRPr lang="zh-CN" altLang="en-US"/>
          </a:p>
        </p:txBody>
      </p:sp>
      <p:sp>
        <p:nvSpPr>
          <p:cNvPr id="4" name="Slide Number Placeholder 3"/>
          <p:cNvSpPr>
            <a:spLocks noGrp="1"/>
          </p:cNvSpPr>
          <p:nvPr>
            <p:ph type="sldNum" sz="quarter" idx="12"/>
          </p:nvPr>
        </p:nvSpPr>
        <p:spPr/>
        <p:txBody>
          <a:bodyPr/>
          <a:lstStyle/>
          <a:p>
            <a:fld id="{7F65B630-C7FF-41C0-9923-C5E5E29EED81}" type="slidenum">
              <a:rPr lang="en-US" altLang="zh-CN" smtClean="0"/>
              <a:pPr/>
              <a:t>‹#›</a:t>
            </a:fld>
            <a:endParaRPr lang="en-US" altLang="zh-CN"/>
          </a:p>
        </p:txBody>
      </p:sp>
      <p:grpSp>
        <p:nvGrpSpPr>
          <p:cNvPr id="6" name="Group 5"/>
          <p:cNvGrpSpPr/>
          <p:nvPr/>
        </p:nvGrpSpPr>
        <p:grpSpPr>
          <a:xfrm>
            <a:off x="2626456" y="1500188"/>
            <a:ext cx="994563" cy="4634686"/>
            <a:chOff x="2626456" y="1500188"/>
            <a:chExt cx="994563" cy="4634686"/>
          </a:xfrm>
        </p:grpSpPr>
        <p:cxnSp>
          <p:nvCxnSpPr>
            <p:cNvPr id="8" name="Straight Connector 7"/>
            <p:cNvCxnSpPr>
              <a:cxnSpLocks/>
            </p:cNvCxnSpPr>
            <p:nvPr/>
          </p:nvCxnSpPr>
          <p:spPr>
            <a:xfrm>
              <a:off x="3621019" y="1500188"/>
              <a:ext cx="0" cy="4633913"/>
            </a:xfrm>
            <a:prstGeom prst="line">
              <a:avLst/>
            </a:prstGeom>
            <a:solidFill>
              <a:srgbClr val="FFCC00"/>
            </a:solidFill>
            <a:ln w="3175" cap="flat" cmpd="sng" algn="ctr">
              <a:solidFill>
                <a:schemeClr val="tx1">
                  <a:alpha val="50000"/>
                </a:schemeClr>
              </a:solidFill>
              <a:prstDash val="solid"/>
              <a:round/>
              <a:headEnd type="none" w="med" len="med"/>
              <a:tailEnd type="none" w="med" len="med"/>
            </a:ln>
            <a:effectLst/>
          </p:spPr>
        </p:cxnSp>
        <p:sp>
          <p:nvSpPr>
            <p:cNvPr id="9" name="Freeform: Shape 8"/>
            <p:cNvSpPr>
              <a:spLocks noChangeAspect="1"/>
            </p:cNvSpPr>
            <p:nvPr/>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tx1">
                <a:alpha val="15000"/>
              </a:schemeClr>
            </a:solidFill>
            <a:ln>
              <a:noFill/>
            </a:ln>
          </p:spPr>
          <p:txBody>
            <a:bodyPr/>
            <a:lstStyle/>
            <a:p>
              <a:endParaRPr lang="zh-CN" altLang="en-US">
                <a:cs typeface="+mn-ea"/>
                <a:sym typeface="+mn-lt"/>
              </a:endParaRPr>
            </a:p>
          </p:txBody>
        </p:sp>
      </p:grpSp>
    </p:spTree>
    <p:extLst>
      <p:ext uri="{BB962C8B-B14F-4D97-AF65-F5344CB8AC3E}">
        <p14:creationId xmlns:p14="http://schemas.microsoft.com/office/powerpoint/2010/main" xmlns="" val="3285057232"/>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9141357D-E2C1-EAD1-E4BC-2B75B5281B5E}"/>
              </a:ext>
            </a:extLst>
          </p:cNvPr>
          <p:cNvGrpSpPr/>
          <p:nvPr userDrawn="1"/>
        </p:nvGrpSpPr>
        <p:grpSpPr>
          <a:xfrm flipH="1">
            <a:off x="692240" y="456"/>
            <a:ext cx="11499760" cy="6857544"/>
            <a:chOff x="0" y="456"/>
            <a:chExt cx="12856976" cy="7666879"/>
          </a:xfrm>
        </p:grpSpPr>
        <p:sp>
          <p:nvSpPr>
            <p:cNvPr id="3" name="Freeform: Shape 2">
              <a:extLst>
                <a:ext uri="{FF2B5EF4-FFF2-40B4-BE49-F238E27FC236}">
                  <a16:creationId xmlns:a16="http://schemas.microsoft.com/office/drawing/2014/main" xmlns="" id="{53EA96B0-C25B-C52B-FEFA-B8CFC0192784}"/>
                </a:ext>
              </a:extLst>
            </p:cNvPr>
            <p:cNvSpPr/>
            <p:nvPr/>
          </p:nvSpPr>
          <p:spPr>
            <a:xfrm>
              <a:off x="0" y="456"/>
              <a:ext cx="8647296" cy="4557476"/>
            </a:xfrm>
            <a:custGeom>
              <a:avLst/>
              <a:gdLst>
                <a:gd name="connsiteX0" fmla="*/ -449 w 8590600"/>
                <a:gd name="connsiteY0" fmla="*/ -1418 h 4527595"/>
                <a:gd name="connsiteX1" fmla="*/ 8590151 w 8590600"/>
                <a:gd name="connsiteY1" fmla="*/ -1418 h 4527595"/>
                <a:gd name="connsiteX2" fmla="*/ 4679198 w 8590600"/>
                <a:gd name="connsiteY2" fmla="*/ 3909421 h 4527595"/>
                <a:gd name="connsiteX3" fmla="*/ 1701428 w 8590600"/>
                <a:gd name="connsiteY3" fmla="*/ 3909421 h 4527595"/>
                <a:gd name="connsiteX4" fmla="*/ -449 w 8590600"/>
                <a:gd name="connsiteY4" fmla="*/ 2208117 h 4527595"/>
                <a:gd name="connsiteX5" fmla="*/ -449 w 8590600"/>
                <a:gd name="connsiteY5" fmla="*/ -1418 h 4527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0600" h="4527595">
                  <a:moveTo>
                    <a:pt x="-449" y="-1418"/>
                  </a:moveTo>
                  <a:lnTo>
                    <a:pt x="8590151" y="-1418"/>
                  </a:lnTo>
                  <a:lnTo>
                    <a:pt x="4679198" y="3909421"/>
                  </a:lnTo>
                  <a:cubicBezTo>
                    <a:pt x="3856971" y="4731763"/>
                    <a:pt x="2523769" y="4731763"/>
                    <a:pt x="1701428" y="3909421"/>
                  </a:cubicBezTo>
                  <a:lnTo>
                    <a:pt x="-449" y="2208117"/>
                  </a:lnTo>
                  <a:lnTo>
                    <a:pt x="-449" y="-1418"/>
                  </a:lnTo>
                  <a:close/>
                </a:path>
              </a:pathLst>
            </a:custGeom>
            <a:blipFill rotWithShape="0">
              <a:blip r:embed="rId2"/>
              <a:srcRect/>
              <a:stretch>
                <a:fillRect t="-11240" b="-5620"/>
              </a:stretch>
            </a:blipFill>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p>
          </p:txBody>
        </p:sp>
        <p:sp>
          <p:nvSpPr>
            <p:cNvPr id="7" name="Freeform: Shape 6">
              <a:extLst>
                <a:ext uri="{FF2B5EF4-FFF2-40B4-BE49-F238E27FC236}">
                  <a16:creationId xmlns:a16="http://schemas.microsoft.com/office/drawing/2014/main" xmlns="" id="{167226DA-7980-C80F-8068-F9C7FD155D86}"/>
                </a:ext>
              </a:extLst>
            </p:cNvPr>
            <p:cNvSpPr/>
            <p:nvPr userDrawn="1"/>
          </p:nvSpPr>
          <p:spPr>
            <a:xfrm>
              <a:off x="0" y="456"/>
              <a:ext cx="8647296" cy="4557476"/>
            </a:xfrm>
            <a:custGeom>
              <a:avLst/>
              <a:gdLst>
                <a:gd name="connsiteX0" fmla="*/ -449 w 8590600"/>
                <a:gd name="connsiteY0" fmla="*/ -1418 h 4527595"/>
                <a:gd name="connsiteX1" fmla="*/ 8590151 w 8590600"/>
                <a:gd name="connsiteY1" fmla="*/ -1418 h 4527595"/>
                <a:gd name="connsiteX2" fmla="*/ 4679198 w 8590600"/>
                <a:gd name="connsiteY2" fmla="*/ 3909421 h 4527595"/>
                <a:gd name="connsiteX3" fmla="*/ 1701428 w 8590600"/>
                <a:gd name="connsiteY3" fmla="*/ 3909421 h 4527595"/>
                <a:gd name="connsiteX4" fmla="*/ -449 w 8590600"/>
                <a:gd name="connsiteY4" fmla="*/ 2208117 h 4527595"/>
                <a:gd name="connsiteX5" fmla="*/ -449 w 8590600"/>
                <a:gd name="connsiteY5" fmla="*/ -1418 h 4527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0600" h="4527595">
                  <a:moveTo>
                    <a:pt x="-449" y="-1418"/>
                  </a:moveTo>
                  <a:lnTo>
                    <a:pt x="8590151" y="-1418"/>
                  </a:lnTo>
                  <a:lnTo>
                    <a:pt x="4679198" y="3909421"/>
                  </a:lnTo>
                  <a:cubicBezTo>
                    <a:pt x="3856971" y="4731763"/>
                    <a:pt x="2523769" y="4731763"/>
                    <a:pt x="1701428" y="3909421"/>
                  </a:cubicBezTo>
                  <a:lnTo>
                    <a:pt x="-449" y="2208117"/>
                  </a:lnTo>
                  <a:lnTo>
                    <a:pt x="-449" y="-1418"/>
                  </a:lnTo>
                  <a:close/>
                </a:path>
              </a:pathLst>
            </a:custGeom>
            <a:gradFill>
              <a:gsLst>
                <a:gs pos="0">
                  <a:schemeClr val="accent1">
                    <a:alpha val="0"/>
                  </a:schemeClr>
                </a:gs>
                <a:gs pos="100000">
                  <a:schemeClr val="accent1">
                    <a:alpha val="97000"/>
                  </a:schemeClr>
                </a:gs>
              </a:gsLst>
              <a:lin ang="0" scaled="0"/>
            </a:gradFill>
            <a:ln w="12700" cap="flat">
              <a:noFill/>
              <a:prstDash val="solid"/>
              <a:miter/>
            </a:ln>
          </p:spPr>
          <p:txBody>
            <a:bodyPr rtlCol="0" anchor="ctr"/>
            <a:lstStyle/>
            <a:p>
              <a:pPr lvl="0"/>
              <a:endParaRPr lang="zh-CN" altLang="en-US">
                <a:solidFill>
                  <a:schemeClr val="tx1"/>
                </a:solidFill>
              </a:endParaRPr>
            </a:p>
          </p:txBody>
        </p:sp>
        <p:sp>
          <p:nvSpPr>
            <p:cNvPr id="9" name="Rectangle: Rounded Corners 8">
              <a:extLst>
                <a:ext uri="{FF2B5EF4-FFF2-40B4-BE49-F238E27FC236}">
                  <a16:creationId xmlns:a16="http://schemas.microsoft.com/office/drawing/2014/main" xmlns="" id="{B91DA3B9-C2D6-C2F8-1586-C45CB96B8E74}"/>
                </a:ext>
              </a:extLst>
            </p:cNvPr>
            <p:cNvSpPr/>
            <p:nvPr userDrawn="1"/>
          </p:nvSpPr>
          <p:spPr>
            <a:xfrm rot="18900000">
              <a:off x="4844416" y="2430646"/>
              <a:ext cx="1036846" cy="1036846"/>
            </a:xfrm>
            <a:prstGeom prst="roundRect">
              <a:avLst>
                <a:gd name="adj" fmla="val 23003"/>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Rounded Corners 9">
              <a:extLst>
                <a:ext uri="{FF2B5EF4-FFF2-40B4-BE49-F238E27FC236}">
                  <a16:creationId xmlns:a16="http://schemas.microsoft.com/office/drawing/2014/main" xmlns="" id="{8DB2BDDD-1368-DABC-ECC4-1B7C6DE069D2}"/>
                </a:ext>
              </a:extLst>
            </p:cNvPr>
            <p:cNvSpPr/>
            <p:nvPr userDrawn="1"/>
          </p:nvSpPr>
          <p:spPr>
            <a:xfrm rot="18900000">
              <a:off x="844653" y="1221114"/>
              <a:ext cx="824114" cy="824114"/>
            </a:xfrm>
            <a:prstGeom prst="roundRect">
              <a:avLst>
                <a:gd name="adj" fmla="val 23003"/>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Shape 11">
              <a:extLst>
                <a:ext uri="{FF2B5EF4-FFF2-40B4-BE49-F238E27FC236}">
                  <a16:creationId xmlns:a16="http://schemas.microsoft.com/office/drawing/2014/main" xmlns="" id="{E8E13BD2-17CC-D711-28EC-092C7FF4B54C}"/>
                </a:ext>
              </a:extLst>
            </p:cNvPr>
            <p:cNvSpPr/>
            <p:nvPr/>
          </p:nvSpPr>
          <p:spPr>
            <a:xfrm>
              <a:off x="0" y="1899957"/>
              <a:ext cx="1484194" cy="2216201"/>
            </a:xfrm>
            <a:custGeom>
              <a:avLst/>
              <a:gdLst>
                <a:gd name="connsiteX0" fmla="*/ 291783 w 1152151"/>
                <a:gd name="connsiteY0" fmla="*/ -1045 h 1720394"/>
                <a:gd name="connsiteX1" fmla="*/ 509239 w 1152151"/>
                <a:gd name="connsiteY1" fmla="*/ 89061 h 1720394"/>
                <a:gd name="connsiteX2" fmla="*/ 1061689 w 1152151"/>
                <a:gd name="connsiteY2" fmla="*/ 641512 h 1720394"/>
                <a:gd name="connsiteX3" fmla="*/ 1061689 w 1152151"/>
                <a:gd name="connsiteY3" fmla="*/ 1076423 h 1720394"/>
                <a:gd name="connsiteX4" fmla="*/ 509239 w 1152151"/>
                <a:gd name="connsiteY4" fmla="*/ 1628873 h 1720394"/>
                <a:gd name="connsiteX5" fmla="*/ 74413 w 1152151"/>
                <a:gd name="connsiteY5" fmla="*/ 1628969 h 1720394"/>
                <a:gd name="connsiteX6" fmla="*/ 74327 w 1152151"/>
                <a:gd name="connsiteY6" fmla="*/ 1628873 h 1720394"/>
                <a:gd name="connsiteX7" fmla="*/ -444 w 1152151"/>
                <a:gd name="connsiteY7" fmla="*/ 1554102 h 1720394"/>
                <a:gd name="connsiteX8" fmla="*/ -444 w 1152151"/>
                <a:gd name="connsiteY8" fmla="*/ 163452 h 1720394"/>
                <a:gd name="connsiteX9" fmla="*/ 74327 w 1152151"/>
                <a:gd name="connsiteY9" fmla="*/ 88681 h 1720394"/>
                <a:gd name="connsiteX10" fmla="*/ 291783 w 1152151"/>
                <a:gd name="connsiteY10" fmla="*/ -1426 h 172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2151" h="1720394">
                  <a:moveTo>
                    <a:pt x="291783" y="-1045"/>
                  </a:moveTo>
                  <a:cubicBezTo>
                    <a:pt x="373374" y="-1140"/>
                    <a:pt x="451632" y="31245"/>
                    <a:pt x="509239" y="89061"/>
                  </a:cubicBezTo>
                  <a:lnTo>
                    <a:pt x="1061689" y="641512"/>
                  </a:lnTo>
                  <a:cubicBezTo>
                    <a:pt x="1181714" y="761623"/>
                    <a:pt x="1181714" y="956313"/>
                    <a:pt x="1061689" y="1076423"/>
                  </a:cubicBezTo>
                  <a:lnTo>
                    <a:pt x="509239" y="1628873"/>
                  </a:lnTo>
                  <a:cubicBezTo>
                    <a:pt x="389186" y="1748983"/>
                    <a:pt x="194514" y="1748983"/>
                    <a:pt x="74413" y="1628969"/>
                  </a:cubicBezTo>
                  <a:cubicBezTo>
                    <a:pt x="74385" y="1628969"/>
                    <a:pt x="74356" y="1628873"/>
                    <a:pt x="74327" y="1628873"/>
                  </a:cubicBezTo>
                  <a:lnTo>
                    <a:pt x="-444" y="1554102"/>
                  </a:lnTo>
                  <a:lnTo>
                    <a:pt x="-444" y="163452"/>
                  </a:lnTo>
                  <a:lnTo>
                    <a:pt x="74327" y="88681"/>
                  </a:lnTo>
                  <a:cubicBezTo>
                    <a:pt x="131916" y="30864"/>
                    <a:pt x="210192" y="-1520"/>
                    <a:pt x="291783" y="-1426"/>
                  </a:cubicBezTo>
                  <a:close/>
                </a:path>
              </a:pathLst>
            </a:custGeom>
            <a:solidFill>
              <a:schemeClr val="accent1"/>
            </a:solidFill>
            <a:ln w="9525" cap="flat">
              <a:noFill/>
              <a:prstDash val="solid"/>
              <a:miter/>
            </a:ln>
          </p:spPr>
          <p:txBody>
            <a:bodyPr rtlCol="0" anchor="ctr"/>
            <a:lstStyle/>
            <a:p>
              <a:endParaRPr lang="zh-CN" altLang="en-US"/>
            </a:p>
          </p:txBody>
        </p:sp>
        <p:sp>
          <p:nvSpPr>
            <p:cNvPr id="13" name="Freeform: Shape 12">
              <a:extLst>
                <a:ext uri="{FF2B5EF4-FFF2-40B4-BE49-F238E27FC236}">
                  <a16:creationId xmlns:a16="http://schemas.microsoft.com/office/drawing/2014/main" xmlns="" id="{0A8C0BD6-D267-5F4A-87D6-1EBC9FA337E4}"/>
                </a:ext>
              </a:extLst>
            </p:cNvPr>
            <p:cNvSpPr/>
            <p:nvPr/>
          </p:nvSpPr>
          <p:spPr>
            <a:xfrm>
              <a:off x="9079853" y="5904429"/>
              <a:ext cx="3777123" cy="1762906"/>
            </a:xfrm>
            <a:custGeom>
              <a:avLst/>
              <a:gdLst>
                <a:gd name="connsiteX0" fmla="*/ 1541368 w 3083623"/>
                <a:gd name="connsiteY0" fmla="*/ -1426 h 1439227"/>
                <a:gd name="connsiteX1" fmla="*/ 1934465 w 3083623"/>
                <a:gd name="connsiteY1" fmla="*/ 161356 h 1439227"/>
                <a:gd name="connsiteX2" fmla="*/ 2933256 w 3083623"/>
                <a:gd name="connsiteY2" fmla="*/ 1160148 h 1439227"/>
                <a:gd name="connsiteX3" fmla="*/ 3055366 w 3083623"/>
                <a:gd name="connsiteY3" fmla="*/ 1344076 h 1439227"/>
                <a:gd name="connsiteX4" fmla="*/ 3083180 w 3083623"/>
                <a:gd name="connsiteY4" fmla="*/ 1437802 h 1439227"/>
                <a:gd name="connsiteX5" fmla="*/ -444 w 3083623"/>
                <a:gd name="connsiteY5" fmla="*/ 1437802 h 1439227"/>
                <a:gd name="connsiteX6" fmla="*/ 27369 w 3083623"/>
                <a:gd name="connsiteY6" fmla="*/ 1344076 h 1439227"/>
                <a:gd name="connsiteX7" fmla="*/ 149480 w 3083623"/>
                <a:gd name="connsiteY7" fmla="*/ 1160148 h 1439227"/>
                <a:gd name="connsiteX8" fmla="*/ 1148462 w 3083623"/>
                <a:gd name="connsiteY8" fmla="*/ 161356 h 1439227"/>
                <a:gd name="connsiteX9" fmla="*/ 1541654 w 3083623"/>
                <a:gd name="connsiteY9" fmla="*/ -1426 h 1439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3623" h="1439227">
                  <a:moveTo>
                    <a:pt x="1541368" y="-1426"/>
                  </a:moveTo>
                  <a:cubicBezTo>
                    <a:pt x="1688815" y="-1616"/>
                    <a:pt x="1830261" y="56963"/>
                    <a:pt x="1934465" y="161356"/>
                  </a:cubicBezTo>
                  <a:lnTo>
                    <a:pt x="2933256" y="1160148"/>
                  </a:lnTo>
                  <a:cubicBezTo>
                    <a:pt x="2985930" y="1212630"/>
                    <a:pt x="3027459" y="1275209"/>
                    <a:pt x="3055366" y="1344076"/>
                  </a:cubicBezTo>
                  <a:lnTo>
                    <a:pt x="3083180" y="1437802"/>
                  </a:lnTo>
                  <a:lnTo>
                    <a:pt x="-444" y="1437802"/>
                  </a:lnTo>
                  <a:lnTo>
                    <a:pt x="27369" y="1344076"/>
                  </a:lnTo>
                  <a:cubicBezTo>
                    <a:pt x="55287" y="1275209"/>
                    <a:pt x="96816" y="1212630"/>
                    <a:pt x="149480" y="1160148"/>
                  </a:cubicBezTo>
                  <a:lnTo>
                    <a:pt x="1148462" y="161356"/>
                  </a:lnTo>
                  <a:cubicBezTo>
                    <a:pt x="1252665" y="56963"/>
                    <a:pt x="1394207" y="-1616"/>
                    <a:pt x="1541654" y="-1426"/>
                  </a:cubicBezTo>
                  <a:close/>
                </a:path>
              </a:pathLst>
            </a:custGeom>
            <a:solidFill>
              <a:schemeClr val="accent1">
                <a:alpha val="20000"/>
              </a:schemeClr>
            </a:solidFill>
            <a:ln w="9525" cap="flat">
              <a:noFill/>
              <a:prstDash val="solid"/>
              <a:miter/>
            </a:ln>
          </p:spPr>
          <p:txBody>
            <a:bodyPr rtlCol="0" anchor="ctr"/>
            <a:lstStyle/>
            <a:p>
              <a:endParaRPr lang="zh-CN" altLang="en-US"/>
            </a:p>
          </p:txBody>
        </p:sp>
        <p:sp>
          <p:nvSpPr>
            <p:cNvPr id="14" name="Rectangle: Rounded Corners 13">
              <a:extLst>
                <a:ext uri="{FF2B5EF4-FFF2-40B4-BE49-F238E27FC236}">
                  <a16:creationId xmlns:a16="http://schemas.microsoft.com/office/drawing/2014/main" xmlns="" id="{E90E36C0-5812-EC8D-4E1D-40A2F8902B13}"/>
                </a:ext>
              </a:extLst>
            </p:cNvPr>
            <p:cNvSpPr/>
            <p:nvPr userDrawn="1"/>
          </p:nvSpPr>
          <p:spPr>
            <a:xfrm rot="18900000">
              <a:off x="11391910" y="5725888"/>
              <a:ext cx="1051476" cy="1051475"/>
            </a:xfrm>
            <a:prstGeom prst="roundRect">
              <a:avLst>
                <a:gd name="adj" fmla="val 23003"/>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Title 4"/>
          <p:cNvSpPr>
            <a:spLocks noGrp="1"/>
          </p:cNvSpPr>
          <p:nvPr>
            <p:ph type="title" hasCustomPrompt="1"/>
          </p:nvPr>
        </p:nvSpPr>
        <p:spPr>
          <a:xfrm>
            <a:off x="660400" y="2762340"/>
            <a:ext cx="6685643" cy="584775"/>
          </a:xfrm>
          <a:prstGeom prst="rect">
            <a:avLst/>
          </a:prstGeom>
        </p:spPr>
        <p:txBody>
          <a:bodyPr>
            <a:normAutofit/>
          </a:bodyPr>
          <a:lstStyle>
            <a:lvl1pPr algn="l">
              <a:lnSpc>
                <a:spcPct val="100000"/>
              </a:lnSpc>
              <a:defRPr sz="3200"/>
            </a:lvl1pPr>
          </a:lstStyle>
          <a:p>
            <a:pPr lvl="0"/>
            <a:r>
              <a:rPr lang="en-US" dirty="0"/>
              <a:t>Click to add title</a:t>
            </a:r>
          </a:p>
        </p:txBody>
      </p:sp>
      <p:sp>
        <p:nvSpPr>
          <p:cNvPr id="25" name="Text Placeholder 24"/>
          <p:cNvSpPr>
            <a:spLocks noGrp="1"/>
          </p:cNvSpPr>
          <p:nvPr>
            <p:ph type="body" sz="quarter" idx="1" hasCustomPrompt="1"/>
          </p:nvPr>
        </p:nvSpPr>
        <p:spPr>
          <a:xfrm>
            <a:off x="660400" y="3358969"/>
            <a:ext cx="6685643" cy="1104991"/>
          </a:xfrm>
          <a:prstGeom prst="rect">
            <a:avLst/>
          </a:prstGeom>
        </p:spPr>
        <p:txBody>
          <a:bodyPr anchor="t">
            <a:normAutofit/>
          </a:bodyPr>
          <a:lstStyle>
            <a:lvl1pPr marL="0" indent="0" algn="l">
              <a:lnSpc>
                <a:spcPct val="120000"/>
              </a:lnSpc>
              <a:buFont typeface="+mj-lt"/>
              <a:buNone/>
              <a:defRPr sz="2400" b="0">
                <a:solidFill>
                  <a:schemeClr val="tx1"/>
                </a:solidFill>
                <a:latin typeface="+mn-lt"/>
              </a:defRPr>
            </a:lvl1pPr>
          </a:lstStyle>
          <a:p>
            <a:pPr lvl="0"/>
            <a:r>
              <a:rPr lang="en-US" dirty="0"/>
              <a:t>Click to add text</a:t>
            </a:r>
          </a:p>
        </p:txBody>
      </p:sp>
      <p:sp>
        <p:nvSpPr>
          <p:cNvPr id="4" name="Date Placeholder 3"/>
          <p:cNvSpPr>
            <a:spLocks noGrp="1"/>
          </p:cNvSpPr>
          <p:nvPr>
            <p:ph type="dt" sz="half" idx="10"/>
          </p:nvPr>
        </p:nvSpPr>
        <p:spPr/>
        <p:txBody>
          <a:bodyPr/>
          <a:lstStyle/>
          <a:p>
            <a:fld id="{2A27A813-B2FD-42E1-9222-83B574E99074}" type="datetime1">
              <a:rPr lang="zh-CN" altLang="en-US" smtClean="0"/>
              <a:pPr/>
              <a:t>2024/10/28</a:t>
            </a:fld>
            <a:endParaRPr lang="en-US" altLang="zh-CN"/>
          </a:p>
        </p:txBody>
      </p:sp>
      <p:sp>
        <p:nvSpPr>
          <p:cNvPr id="6" name="Footer Placeholder 5"/>
          <p:cNvSpPr>
            <a:spLocks noGrp="1"/>
          </p:cNvSpPr>
          <p:nvPr>
            <p:ph type="ftr" sz="quarter" idx="11"/>
          </p:nvPr>
        </p:nvSpPr>
        <p:spPr/>
        <p:txBody>
          <a:bodyPr/>
          <a:lstStyle/>
          <a:p>
            <a:r>
              <a:rPr lang="af-ZA" altLang="zh-CN" dirty="0"/>
              <a:t>OfficePLUS</a:t>
            </a:r>
            <a:endParaRPr lang="zh-CN" altLang="en-US" dirty="0"/>
          </a:p>
        </p:txBody>
      </p:sp>
      <p:sp>
        <p:nvSpPr>
          <p:cNvPr id="8" name="Slide Number Placeholder 7"/>
          <p:cNvSpPr>
            <a:spLocks noGrp="1"/>
          </p:cNvSpPr>
          <p:nvPr>
            <p:ph type="sldNum" sz="quarter" idx="12"/>
          </p:nvPr>
        </p:nvSpPr>
        <p:spPr/>
        <p:txBody>
          <a:bodyPr/>
          <a:lstStyle/>
          <a:p>
            <a:fld id="{7F65B630-C7FF-41C0-9923-C5E5E29EED81}" type="slidenum">
              <a:rPr lang="en-US" altLang="zh-CN" smtClean="0"/>
              <a:pPr/>
              <a:t>‹#›</a:t>
            </a:fld>
            <a:endParaRPr lang="en-US" altLang="zh-CN"/>
          </a:p>
        </p:txBody>
      </p:sp>
    </p:spTree>
    <p:extLst>
      <p:ext uri="{BB962C8B-B14F-4D97-AF65-F5344CB8AC3E}">
        <p14:creationId xmlns:p14="http://schemas.microsoft.com/office/powerpoint/2010/main" xmlns="" val="403846242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bg>
      <p:bgRef idx="1001">
        <a:schemeClr val="bg1"/>
      </p:bgRef>
    </p:bg>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60399" y="0"/>
            <a:ext cx="10858500" cy="1028700"/>
          </a:xfrm>
          <a:prstGeom prst="rect">
            <a:avLst/>
          </a:prstGeom>
        </p:spPr>
        <p:txBody>
          <a:bodyPr anchor="b" anchorCtr="0">
            <a:normAutofit/>
          </a:bodyPr>
          <a:lstStyle>
            <a:lvl1pPr>
              <a:lnSpc>
                <a:spcPct val="100000"/>
              </a:lnSpc>
              <a:defRPr>
                <a:solidFill>
                  <a:schemeClr val="tx1"/>
                </a:solidFill>
              </a:defRPr>
            </a:lvl1pPr>
          </a:lstStyle>
          <a:p>
            <a:pPr lvl="0"/>
            <a:r>
              <a:rPr lang="en-US" dirty="0"/>
              <a:t>Click to add title</a:t>
            </a:r>
          </a:p>
        </p:txBody>
      </p:sp>
      <p:sp>
        <p:nvSpPr>
          <p:cNvPr id="2" name="Date Placeholder 1"/>
          <p:cNvSpPr>
            <a:spLocks noGrp="1"/>
          </p:cNvSpPr>
          <p:nvPr>
            <p:ph type="dt" sz="half" idx="10"/>
          </p:nvPr>
        </p:nvSpPr>
        <p:spPr/>
        <p:txBody>
          <a:bodyPr/>
          <a:lstStyle/>
          <a:p>
            <a:fld id="{A9643B38-FCD2-4D0A-90BC-740ACC77290F}" type="datetime1">
              <a:rPr lang="zh-CN" altLang="en-US" smtClean="0"/>
              <a:pPr/>
              <a:t>2024/10/28</a:t>
            </a:fld>
            <a:endParaRPr lang="zh-CN" altLang="en-US"/>
          </a:p>
        </p:txBody>
      </p:sp>
      <p:sp>
        <p:nvSpPr>
          <p:cNvPr id="3" name="Footer Placeholder 2"/>
          <p:cNvSpPr>
            <a:spLocks noGrp="1"/>
          </p:cNvSpPr>
          <p:nvPr>
            <p:ph type="ftr" sz="quarter" idx="11"/>
          </p:nvPr>
        </p:nvSpPr>
        <p:spPr/>
        <p:txBody>
          <a:bodyPr/>
          <a:lstStyle/>
          <a:p>
            <a:r>
              <a:rPr lang="af-ZA" altLang="zh-CN"/>
              <a:t>OfficePLUS</a:t>
            </a:r>
            <a:endParaRPr lang="zh-CN" altLang="en-US"/>
          </a:p>
        </p:txBody>
      </p:sp>
      <p:sp>
        <p:nvSpPr>
          <p:cNvPr id="4" name="Slide Number Placeholder 3"/>
          <p:cNvSpPr>
            <a:spLocks noGrp="1"/>
          </p:cNvSpPr>
          <p:nvPr>
            <p:ph type="sldNum" sz="quarter" idx="12"/>
          </p:nvPr>
        </p:nvSpPr>
        <p:spPr/>
        <p:txBody>
          <a:bodyPr/>
          <a:lstStyle/>
          <a:p>
            <a:fld id="{7F65B630-C7FF-41C0-9923-C5E5E29EED81}" type="slidenum">
              <a:rPr lang="zh-CN" altLang="en-US" smtClean="0"/>
              <a:pPr/>
              <a:t>‹#›</a:t>
            </a:fld>
            <a:endParaRPr lang="zh-CN" altLang="en-US"/>
          </a:p>
        </p:txBody>
      </p:sp>
    </p:spTree>
    <p:extLst>
      <p:ext uri="{BB962C8B-B14F-4D97-AF65-F5344CB8AC3E}">
        <p14:creationId xmlns:p14="http://schemas.microsoft.com/office/powerpoint/2010/main" xmlns="" val="473315164"/>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83D36A-0885-4071-9EF1-0FE4286E17CF}" type="datetime1">
              <a:rPr lang="zh-CN" altLang="en-US" smtClean="0"/>
              <a:pPr/>
              <a:t>2024/10/28</a:t>
            </a:fld>
            <a:endParaRPr lang="en-US"/>
          </a:p>
        </p:txBody>
      </p:sp>
      <p:sp>
        <p:nvSpPr>
          <p:cNvPr id="3" name="Footer Placeholder 2"/>
          <p:cNvSpPr>
            <a:spLocks noGrp="1"/>
          </p:cNvSpPr>
          <p:nvPr>
            <p:ph type="ftr" sz="quarter" idx="11"/>
          </p:nvPr>
        </p:nvSpPr>
        <p:spPr/>
        <p:txBody>
          <a:bodyPr/>
          <a:lstStyle/>
          <a:p>
            <a:r>
              <a:rPr lang="en-US"/>
              <a:t>OfficePLUS</a:t>
            </a:r>
            <a:endParaRPr lang="en-US" dirty="0"/>
          </a:p>
        </p:txBody>
      </p:sp>
      <p:sp>
        <p:nvSpPr>
          <p:cNvPr id="4" name="Slide Number Placeholder 3"/>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xmlns="" val="22098275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Closing">
    <p:bg>
      <p:bgRef idx="1001">
        <a:schemeClr val="bg1"/>
      </p:bgRef>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xmlns="" id="{C5E8C757-35F9-F1D7-98CA-345BF0AFD083}"/>
              </a:ext>
            </a:extLst>
          </p:cNvPr>
          <p:cNvGrpSpPr/>
          <p:nvPr userDrawn="1"/>
        </p:nvGrpSpPr>
        <p:grpSpPr>
          <a:xfrm>
            <a:off x="0" y="456"/>
            <a:ext cx="8647296" cy="4557476"/>
            <a:chOff x="0" y="456"/>
            <a:chExt cx="8647296" cy="4557476"/>
          </a:xfrm>
        </p:grpSpPr>
        <p:sp>
          <p:nvSpPr>
            <p:cNvPr id="19" name="Freeform: Shape 18">
              <a:extLst>
                <a:ext uri="{FF2B5EF4-FFF2-40B4-BE49-F238E27FC236}">
                  <a16:creationId xmlns:a16="http://schemas.microsoft.com/office/drawing/2014/main" xmlns="" id="{F525BEEE-61A5-64F0-F7D8-4FF4DC151C81}"/>
                </a:ext>
              </a:extLst>
            </p:cNvPr>
            <p:cNvSpPr/>
            <p:nvPr/>
          </p:nvSpPr>
          <p:spPr>
            <a:xfrm>
              <a:off x="0" y="456"/>
              <a:ext cx="8647296" cy="4557476"/>
            </a:xfrm>
            <a:custGeom>
              <a:avLst/>
              <a:gdLst>
                <a:gd name="connsiteX0" fmla="*/ -449 w 8590600"/>
                <a:gd name="connsiteY0" fmla="*/ -1418 h 4527595"/>
                <a:gd name="connsiteX1" fmla="*/ 8590151 w 8590600"/>
                <a:gd name="connsiteY1" fmla="*/ -1418 h 4527595"/>
                <a:gd name="connsiteX2" fmla="*/ 4679198 w 8590600"/>
                <a:gd name="connsiteY2" fmla="*/ 3909421 h 4527595"/>
                <a:gd name="connsiteX3" fmla="*/ 1701428 w 8590600"/>
                <a:gd name="connsiteY3" fmla="*/ 3909421 h 4527595"/>
                <a:gd name="connsiteX4" fmla="*/ -449 w 8590600"/>
                <a:gd name="connsiteY4" fmla="*/ 2208117 h 4527595"/>
                <a:gd name="connsiteX5" fmla="*/ -449 w 8590600"/>
                <a:gd name="connsiteY5" fmla="*/ -1418 h 4527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0600" h="4527595">
                  <a:moveTo>
                    <a:pt x="-449" y="-1418"/>
                  </a:moveTo>
                  <a:lnTo>
                    <a:pt x="8590151" y="-1418"/>
                  </a:lnTo>
                  <a:lnTo>
                    <a:pt x="4679198" y="3909421"/>
                  </a:lnTo>
                  <a:cubicBezTo>
                    <a:pt x="3856971" y="4731763"/>
                    <a:pt x="2523769" y="4731763"/>
                    <a:pt x="1701428" y="3909421"/>
                  </a:cubicBezTo>
                  <a:lnTo>
                    <a:pt x="-449" y="2208117"/>
                  </a:lnTo>
                  <a:lnTo>
                    <a:pt x="-449" y="-1418"/>
                  </a:lnTo>
                  <a:close/>
                </a:path>
              </a:pathLst>
            </a:custGeom>
            <a:blipFill rotWithShape="0">
              <a:blip r:embed="rId2"/>
              <a:srcRect/>
              <a:stretch>
                <a:fillRect t="-8420" b="-4210"/>
              </a:stretch>
            </a:blipFill>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p>
          </p:txBody>
        </p:sp>
        <p:sp>
          <p:nvSpPr>
            <p:cNvPr id="20" name="Freeform: Shape 19">
              <a:extLst>
                <a:ext uri="{FF2B5EF4-FFF2-40B4-BE49-F238E27FC236}">
                  <a16:creationId xmlns:a16="http://schemas.microsoft.com/office/drawing/2014/main" xmlns="" id="{16C3BD33-7EE4-C5A3-1485-EDE71FF3C28B}"/>
                </a:ext>
              </a:extLst>
            </p:cNvPr>
            <p:cNvSpPr/>
            <p:nvPr userDrawn="1"/>
          </p:nvSpPr>
          <p:spPr>
            <a:xfrm>
              <a:off x="0" y="456"/>
              <a:ext cx="8647296" cy="4557476"/>
            </a:xfrm>
            <a:custGeom>
              <a:avLst/>
              <a:gdLst>
                <a:gd name="connsiteX0" fmla="*/ -449 w 8590600"/>
                <a:gd name="connsiteY0" fmla="*/ -1418 h 4527595"/>
                <a:gd name="connsiteX1" fmla="*/ 8590151 w 8590600"/>
                <a:gd name="connsiteY1" fmla="*/ -1418 h 4527595"/>
                <a:gd name="connsiteX2" fmla="*/ 4679198 w 8590600"/>
                <a:gd name="connsiteY2" fmla="*/ 3909421 h 4527595"/>
                <a:gd name="connsiteX3" fmla="*/ 1701428 w 8590600"/>
                <a:gd name="connsiteY3" fmla="*/ 3909421 h 4527595"/>
                <a:gd name="connsiteX4" fmla="*/ -449 w 8590600"/>
                <a:gd name="connsiteY4" fmla="*/ 2208117 h 4527595"/>
                <a:gd name="connsiteX5" fmla="*/ -449 w 8590600"/>
                <a:gd name="connsiteY5" fmla="*/ -1418 h 4527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0600" h="4527595">
                  <a:moveTo>
                    <a:pt x="-449" y="-1418"/>
                  </a:moveTo>
                  <a:lnTo>
                    <a:pt x="8590151" y="-1418"/>
                  </a:lnTo>
                  <a:lnTo>
                    <a:pt x="4679198" y="3909421"/>
                  </a:lnTo>
                  <a:cubicBezTo>
                    <a:pt x="3856971" y="4731763"/>
                    <a:pt x="2523769" y="4731763"/>
                    <a:pt x="1701428" y="3909421"/>
                  </a:cubicBezTo>
                  <a:lnTo>
                    <a:pt x="-449" y="2208117"/>
                  </a:lnTo>
                  <a:lnTo>
                    <a:pt x="-449" y="-1418"/>
                  </a:lnTo>
                  <a:close/>
                </a:path>
              </a:pathLst>
            </a:custGeom>
            <a:gradFill>
              <a:gsLst>
                <a:gs pos="0">
                  <a:schemeClr val="accent1">
                    <a:alpha val="0"/>
                  </a:schemeClr>
                </a:gs>
                <a:gs pos="100000">
                  <a:schemeClr val="accent1">
                    <a:alpha val="97000"/>
                  </a:schemeClr>
                </a:gs>
              </a:gsLst>
              <a:lin ang="0" scaled="0"/>
            </a:gradFill>
            <a:ln w="12700" cap="flat">
              <a:noFill/>
              <a:prstDash val="solid"/>
              <a:miter/>
            </a:ln>
          </p:spPr>
          <p:txBody>
            <a:bodyPr rtlCol="0" anchor="ctr"/>
            <a:lstStyle/>
            <a:p>
              <a:pPr lvl="0"/>
              <a:endParaRPr lang="zh-CN" altLang="en-US">
                <a:solidFill>
                  <a:schemeClr val="tx1"/>
                </a:solidFill>
              </a:endParaRPr>
            </a:p>
          </p:txBody>
        </p:sp>
        <p:sp>
          <p:nvSpPr>
            <p:cNvPr id="21" name="Rectangle: Rounded Corners 20">
              <a:extLst>
                <a:ext uri="{FF2B5EF4-FFF2-40B4-BE49-F238E27FC236}">
                  <a16:creationId xmlns:a16="http://schemas.microsoft.com/office/drawing/2014/main" xmlns="" id="{52A4DA04-06A2-F7FA-D9BC-C4A6BA8192B3}"/>
                </a:ext>
              </a:extLst>
            </p:cNvPr>
            <p:cNvSpPr/>
            <p:nvPr userDrawn="1"/>
          </p:nvSpPr>
          <p:spPr>
            <a:xfrm rot="18900000">
              <a:off x="4844416" y="2430646"/>
              <a:ext cx="1036846" cy="1036846"/>
            </a:xfrm>
            <a:prstGeom prst="roundRect">
              <a:avLst>
                <a:gd name="adj" fmla="val 23003"/>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Rectangle: Rounded Corners 21">
              <a:extLst>
                <a:ext uri="{FF2B5EF4-FFF2-40B4-BE49-F238E27FC236}">
                  <a16:creationId xmlns:a16="http://schemas.microsoft.com/office/drawing/2014/main" xmlns="" id="{0F70189F-DF51-3DD3-01EE-D5B298557AB6}"/>
                </a:ext>
              </a:extLst>
            </p:cNvPr>
            <p:cNvSpPr/>
            <p:nvPr userDrawn="1"/>
          </p:nvSpPr>
          <p:spPr>
            <a:xfrm rot="18900000">
              <a:off x="844653" y="1221114"/>
              <a:ext cx="824114" cy="824114"/>
            </a:xfrm>
            <a:prstGeom prst="roundRect">
              <a:avLst>
                <a:gd name="adj" fmla="val 23003"/>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Freeform: Shape 23">
              <a:extLst>
                <a:ext uri="{FF2B5EF4-FFF2-40B4-BE49-F238E27FC236}">
                  <a16:creationId xmlns:a16="http://schemas.microsoft.com/office/drawing/2014/main" xmlns="" id="{739CF258-2B9A-9A17-D9CF-333551EEE71E}"/>
                </a:ext>
              </a:extLst>
            </p:cNvPr>
            <p:cNvSpPr/>
            <p:nvPr/>
          </p:nvSpPr>
          <p:spPr>
            <a:xfrm>
              <a:off x="0" y="1899957"/>
              <a:ext cx="1484194" cy="2216201"/>
            </a:xfrm>
            <a:custGeom>
              <a:avLst/>
              <a:gdLst>
                <a:gd name="connsiteX0" fmla="*/ 291783 w 1152151"/>
                <a:gd name="connsiteY0" fmla="*/ -1045 h 1720394"/>
                <a:gd name="connsiteX1" fmla="*/ 509239 w 1152151"/>
                <a:gd name="connsiteY1" fmla="*/ 89061 h 1720394"/>
                <a:gd name="connsiteX2" fmla="*/ 1061689 w 1152151"/>
                <a:gd name="connsiteY2" fmla="*/ 641512 h 1720394"/>
                <a:gd name="connsiteX3" fmla="*/ 1061689 w 1152151"/>
                <a:gd name="connsiteY3" fmla="*/ 1076423 h 1720394"/>
                <a:gd name="connsiteX4" fmla="*/ 509239 w 1152151"/>
                <a:gd name="connsiteY4" fmla="*/ 1628873 h 1720394"/>
                <a:gd name="connsiteX5" fmla="*/ 74413 w 1152151"/>
                <a:gd name="connsiteY5" fmla="*/ 1628969 h 1720394"/>
                <a:gd name="connsiteX6" fmla="*/ 74327 w 1152151"/>
                <a:gd name="connsiteY6" fmla="*/ 1628873 h 1720394"/>
                <a:gd name="connsiteX7" fmla="*/ -444 w 1152151"/>
                <a:gd name="connsiteY7" fmla="*/ 1554102 h 1720394"/>
                <a:gd name="connsiteX8" fmla="*/ -444 w 1152151"/>
                <a:gd name="connsiteY8" fmla="*/ 163452 h 1720394"/>
                <a:gd name="connsiteX9" fmla="*/ 74327 w 1152151"/>
                <a:gd name="connsiteY9" fmla="*/ 88681 h 1720394"/>
                <a:gd name="connsiteX10" fmla="*/ 291783 w 1152151"/>
                <a:gd name="connsiteY10" fmla="*/ -1426 h 172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2151" h="1720394">
                  <a:moveTo>
                    <a:pt x="291783" y="-1045"/>
                  </a:moveTo>
                  <a:cubicBezTo>
                    <a:pt x="373374" y="-1140"/>
                    <a:pt x="451632" y="31245"/>
                    <a:pt x="509239" y="89061"/>
                  </a:cubicBezTo>
                  <a:lnTo>
                    <a:pt x="1061689" y="641512"/>
                  </a:lnTo>
                  <a:cubicBezTo>
                    <a:pt x="1181714" y="761623"/>
                    <a:pt x="1181714" y="956313"/>
                    <a:pt x="1061689" y="1076423"/>
                  </a:cubicBezTo>
                  <a:lnTo>
                    <a:pt x="509239" y="1628873"/>
                  </a:lnTo>
                  <a:cubicBezTo>
                    <a:pt x="389186" y="1748983"/>
                    <a:pt x="194514" y="1748983"/>
                    <a:pt x="74413" y="1628969"/>
                  </a:cubicBezTo>
                  <a:cubicBezTo>
                    <a:pt x="74385" y="1628969"/>
                    <a:pt x="74356" y="1628873"/>
                    <a:pt x="74327" y="1628873"/>
                  </a:cubicBezTo>
                  <a:lnTo>
                    <a:pt x="-444" y="1554102"/>
                  </a:lnTo>
                  <a:lnTo>
                    <a:pt x="-444" y="163452"/>
                  </a:lnTo>
                  <a:lnTo>
                    <a:pt x="74327" y="88681"/>
                  </a:lnTo>
                  <a:cubicBezTo>
                    <a:pt x="131916" y="30864"/>
                    <a:pt x="210192" y="-1520"/>
                    <a:pt x="291783" y="-1426"/>
                  </a:cubicBezTo>
                  <a:close/>
                </a:path>
              </a:pathLst>
            </a:custGeom>
            <a:solidFill>
              <a:schemeClr val="accent1"/>
            </a:solidFill>
            <a:ln w="9525" cap="flat">
              <a:noFill/>
              <a:prstDash val="solid"/>
              <a:miter/>
            </a:ln>
          </p:spPr>
          <p:txBody>
            <a:bodyPr rtlCol="0" anchor="ctr"/>
            <a:lstStyle/>
            <a:p>
              <a:endParaRPr lang="zh-CN" altLang="en-US"/>
            </a:p>
          </p:txBody>
        </p:sp>
      </p:grpSp>
      <p:sp>
        <p:nvSpPr>
          <p:cNvPr id="4" name="Text Placeholder 3"/>
          <p:cNvSpPr>
            <a:spLocks noGrp="1"/>
          </p:cNvSpPr>
          <p:nvPr>
            <p:ph type="body" sz="quarter" idx="13" hasCustomPrompt="1"/>
          </p:nvPr>
        </p:nvSpPr>
        <p:spPr>
          <a:xfrm>
            <a:off x="9820230" y="5857100"/>
            <a:ext cx="1698670" cy="276999"/>
          </a:xfrm>
          <a:prstGeom prst="rect">
            <a:avLst/>
          </a:prstGeom>
        </p:spPr>
        <p:txBody>
          <a:bodyPr wrap="square" lIns="90000">
            <a:normAutofit/>
          </a:bodyPr>
          <a:lstStyle>
            <a:lvl1pPr marL="0" indent="0" algn="r">
              <a:lnSpc>
                <a:spcPct val="100000"/>
              </a:lnSpc>
              <a:buNone/>
              <a:defRPr sz="1200"/>
            </a:lvl1pPr>
          </a:lstStyle>
          <a:p>
            <a:pPr lvl="0"/>
            <a:r>
              <a:rPr lang="en-US" dirty="0"/>
              <a:t>Presenter name</a:t>
            </a:r>
          </a:p>
        </p:txBody>
      </p:sp>
      <p:sp>
        <p:nvSpPr>
          <p:cNvPr id="7" name="Text Placeholder 6"/>
          <p:cNvSpPr>
            <a:spLocks noGrp="1"/>
          </p:cNvSpPr>
          <p:nvPr>
            <p:ph type="body" sz="quarter" idx="14" hasCustomPrompt="1"/>
          </p:nvPr>
        </p:nvSpPr>
        <p:spPr>
          <a:xfrm>
            <a:off x="660400" y="5857101"/>
            <a:ext cx="1698670" cy="276999"/>
          </a:xfrm>
          <a:prstGeom prst="rect">
            <a:avLst/>
          </a:prstGeom>
        </p:spPr>
        <p:txBody>
          <a:bodyPr wrap="none">
            <a:normAutofit/>
          </a:bodyPr>
          <a:lstStyle>
            <a:lvl1pPr marL="0" indent="0" algn="l">
              <a:lnSpc>
                <a:spcPct val="100000"/>
              </a:lnSpc>
              <a:buNone/>
              <a:defRPr sz="1200"/>
            </a:lvl1pPr>
          </a:lstStyle>
          <a:p>
            <a:pPr lvl="0"/>
            <a:r>
              <a:rPr lang="en-US" dirty="0"/>
              <a:t>www.officeplus.cn</a:t>
            </a:r>
          </a:p>
        </p:txBody>
      </p:sp>
      <p:sp>
        <p:nvSpPr>
          <p:cNvPr id="5" name="Title 4"/>
          <p:cNvSpPr>
            <a:spLocks noGrp="1"/>
          </p:cNvSpPr>
          <p:nvPr>
            <p:ph type="title" hasCustomPrompt="1"/>
          </p:nvPr>
        </p:nvSpPr>
        <p:spPr>
          <a:xfrm>
            <a:off x="5664200" y="2819400"/>
            <a:ext cx="5694746" cy="2034443"/>
          </a:xfrm>
          <a:prstGeom prst="rect">
            <a:avLst/>
          </a:prstGeom>
        </p:spPr>
        <p:txBody>
          <a:bodyPr wrap="square" anchor="b">
            <a:normAutofit/>
          </a:bodyPr>
          <a:lstStyle>
            <a:lvl1pPr algn="l">
              <a:lnSpc>
                <a:spcPct val="100000"/>
              </a:lnSpc>
              <a:defRPr sz="6000">
                <a:ln w="19050">
                  <a:noFill/>
                </a:ln>
                <a:solidFill>
                  <a:schemeClr val="tx1"/>
                </a:solidFill>
              </a:defRPr>
            </a:lvl1pPr>
          </a:lstStyle>
          <a:p>
            <a:pPr lvl="0"/>
            <a:r>
              <a:rPr lang="en-US" dirty="0"/>
              <a:t>Click to add title</a:t>
            </a:r>
          </a:p>
        </p:txBody>
      </p:sp>
    </p:spTree>
    <p:extLst>
      <p:ext uri="{BB962C8B-B14F-4D97-AF65-F5344CB8AC3E}">
        <p14:creationId xmlns:p14="http://schemas.microsoft.com/office/powerpoint/2010/main" xmlns="" val="3121299961"/>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0400" y="128587"/>
            <a:ext cx="10858500" cy="900112"/>
          </a:xfrm>
          <a:prstGeom prst="rect">
            <a:avLst/>
          </a:prstGeom>
        </p:spPr>
        <p:txBody>
          <a:bodyPr vert="horz" lIns="91440" tIns="45720" rIns="91440" bIns="45720" rtlCol="0" anchor="b">
            <a:normAutofit/>
          </a:bodyPr>
          <a:lstStyle/>
          <a:p>
            <a:r>
              <a:rPr lang="en-US" dirty="0"/>
              <a:t>Click to add title</a:t>
            </a:r>
          </a:p>
        </p:txBody>
      </p:sp>
      <p:sp>
        <p:nvSpPr>
          <p:cNvPr id="3" name="文本占位符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dirty="0"/>
              <a:t>Click to </a:t>
            </a:r>
            <a:r>
              <a:rPr lang="en-US" altLang="zh-CN" dirty="0"/>
              <a:t>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日期占位符 3"/>
          <p:cNvSpPr>
            <a:spLocks noGrp="1"/>
          </p:cNvSpPr>
          <p:nvPr>
            <p:ph type="dt" sz="half" idx="2"/>
          </p:nvPr>
        </p:nvSpPr>
        <p:spPr>
          <a:xfrm>
            <a:off x="4718050" y="6409690"/>
            <a:ext cx="2743200" cy="274320"/>
          </a:xfrm>
          <a:prstGeom prst="rect">
            <a:avLst/>
          </a:prstGeom>
        </p:spPr>
        <p:txBody>
          <a:bodyPr vert="horz" lIns="91440" tIns="45720" rIns="91440" bIns="45720" rtlCol="0" anchor="ctr"/>
          <a:lstStyle>
            <a:lvl1pPr algn="ctr">
              <a:defRPr sz="1000">
                <a:solidFill>
                  <a:schemeClr val="tx1">
                    <a:tint val="75000"/>
                  </a:schemeClr>
                </a:solidFill>
              </a:defRPr>
            </a:lvl1pPr>
          </a:lstStyle>
          <a:p>
            <a:fld id="{E68AEBC5-1D0D-411D-9EE3-C6F41EFD080C}" type="datetime1">
              <a:rPr lang="zh-CN" altLang="en-US" smtClean="0"/>
              <a:pPr/>
              <a:t>2024/10/28</a:t>
            </a:fld>
            <a:endParaRPr lang="en-US"/>
          </a:p>
        </p:txBody>
      </p:sp>
      <p:sp>
        <p:nvSpPr>
          <p:cNvPr id="5" name="页脚占位符 4"/>
          <p:cNvSpPr>
            <a:spLocks noGrp="1"/>
          </p:cNvSpPr>
          <p:nvPr>
            <p:ph type="ftr" sz="quarter" idx="3"/>
          </p:nvPr>
        </p:nvSpPr>
        <p:spPr>
          <a:xfrm>
            <a:off x="660399" y="6409690"/>
            <a:ext cx="3657600" cy="274320"/>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OfficePLUS</a:t>
            </a:r>
            <a:endParaRPr lang="en-US" dirty="0"/>
          </a:p>
        </p:txBody>
      </p:sp>
      <p:sp>
        <p:nvSpPr>
          <p:cNvPr id="6" name="灯片编号占位符 5"/>
          <p:cNvSpPr>
            <a:spLocks noGrp="1"/>
          </p:cNvSpPr>
          <p:nvPr>
            <p:ph type="sldNum" sz="quarter" idx="4"/>
          </p:nvPr>
        </p:nvSpPr>
        <p:spPr>
          <a:xfrm>
            <a:off x="7861300" y="6409690"/>
            <a:ext cx="3657600" cy="274320"/>
          </a:xfrm>
          <a:prstGeom prst="rect">
            <a:avLst/>
          </a:prstGeom>
        </p:spPr>
        <p:txBody>
          <a:bodyPr vert="horz" lIns="91440" tIns="45720" rIns="91440" bIns="45720" rtlCol="0" anchor="ctr"/>
          <a:lstStyle>
            <a:lvl1pPr algn="r">
              <a:defRPr sz="1000">
                <a:solidFill>
                  <a:schemeClr val="tx1">
                    <a:tint val="75000"/>
                  </a:schemeClr>
                </a:solidFill>
              </a:defRPr>
            </a:lvl1pPr>
          </a:lstStyle>
          <a:p>
            <a:fld id="{C8BB1146-E542-4D4E-B8E9-6919A11DDD4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Lst>
  <p:hf sldNum="0" hdr="0" ftr="0" dt="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tags" Target="../tags/tag1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tags" Target="../tags/tag13.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tags" Target="../tags/tag14.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tags" Target="../tags/tag15.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tags" Target="../tags/tag16.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tags" Target="../tags/tag18.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tags" Target="../tags/tag19.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tags" Target="../tags/tag20.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tags" Target="../tags/tag2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tags" Target="../tags/tag23.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tags" Target="../tags/tag24.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tags" Target="../tags/tag26.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tags" Target="../tags/tag27.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tags" Target="../tags/tag28.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tags" Target="../tags/tag29.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tags" Target="../tags/tag3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emf"/><Relationship Id="rId2" Type="http://schemas.openxmlformats.org/officeDocument/2006/relationships/slideLayout" Target="../slideLayouts/slideLayout6.xml"/><Relationship Id="rId1" Type="http://schemas.openxmlformats.org/officeDocument/2006/relationships/tags" Target="../tags/tag4.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tags" Target="../tags/tag31.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tags" Target="../tags/tag32.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tags" Target="../tags/tag33.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tags" Target="../tags/tag34.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tags" Target="../tags/tag35.x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tags" Target="../tags/tag36.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tags" Target="../tags/tag37.xml"/><Relationship Id="rId5" Type="http://schemas.openxmlformats.org/officeDocument/2006/relationships/image" Target="../media/image22.png"/><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tags" Target="../tags/tag38.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tags" Target="../tags/tag39.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tags" Target="../tags/tag40.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emf"/><Relationship Id="rId2" Type="http://schemas.openxmlformats.org/officeDocument/2006/relationships/slideLayout" Target="../slideLayouts/slideLayout6.xml"/><Relationship Id="rId1" Type="http://schemas.openxmlformats.org/officeDocument/2006/relationships/tags" Target="../tags/tag5.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tags" Target="../tags/tag41.xml"/><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tags" Target="../tags/tag42.xml"/><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tags" Target="../tags/tag43.xml"/><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tags" Target="../tags/tag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wrap="square">
            <a:normAutofit/>
          </a:bodyPr>
          <a:lstStyle/>
          <a:p>
            <a:r>
              <a:rPr lang="zh-CN" altLang="en-US" sz="6400" b="1" dirty="0">
                <a:solidFill>
                  <a:schemeClr val="accent1">
                    <a:lumMod val="50000"/>
                  </a:schemeClr>
                </a:solidFill>
              </a:rPr>
              <a:t>高级软件工程</a:t>
            </a:r>
            <a:endParaRPr lang="zh-CN" altLang="en-US" dirty="0"/>
          </a:p>
        </p:txBody>
      </p:sp>
      <p:sp>
        <p:nvSpPr>
          <p:cNvPr id="9" name="Subtitle 8"/>
          <p:cNvSpPr>
            <a:spLocks noGrp="1"/>
          </p:cNvSpPr>
          <p:nvPr>
            <p:ph type="subTitle" sz="quarter" idx="1"/>
          </p:nvPr>
        </p:nvSpPr>
        <p:spPr>
          <a:xfrm>
            <a:off x="5834744" y="3876056"/>
            <a:ext cx="5684155" cy="476588"/>
          </a:xfrm>
        </p:spPr>
        <p:txBody>
          <a:bodyPr wrap="square">
            <a:normAutofit fontScale="47500" lnSpcReduction="20000"/>
          </a:bodyPr>
          <a:lstStyle/>
          <a:p>
            <a:pPr lvl="0"/>
            <a:r>
              <a:rPr lang="en-US" altLang="zh-CN" sz="6400" b="1" dirty="0">
                <a:ln w="19050">
                  <a:noFill/>
                </a:ln>
                <a:solidFill>
                  <a:schemeClr val="accent1">
                    <a:lumMod val="50000"/>
                  </a:schemeClr>
                </a:solidFill>
                <a:ea typeface="+mj-ea"/>
                <a:cs typeface="+mj-cs"/>
              </a:rPr>
              <a:t>-- </a:t>
            </a:r>
            <a:r>
              <a:rPr lang="zh-CN" altLang="en-US" sz="6400" b="1" dirty="0">
                <a:ln w="19050">
                  <a:noFill/>
                </a:ln>
                <a:solidFill>
                  <a:schemeClr val="accent1">
                    <a:lumMod val="50000"/>
                  </a:schemeClr>
                </a:solidFill>
                <a:ea typeface="+mj-ea"/>
                <a:cs typeface="+mj-cs"/>
              </a:rPr>
              <a:t>前沿技术讨论</a:t>
            </a:r>
          </a:p>
        </p:txBody>
      </p:sp>
      <p:sp>
        <p:nvSpPr>
          <p:cNvPr id="4" name="Text Placeholder 3"/>
          <p:cNvSpPr>
            <a:spLocks noGrp="1"/>
          </p:cNvSpPr>
          <p:nvPr>
            <p:ph type="body" sz="quarter" idx="13"/>
          </p:nvPr>
        </p:nvSpPr>
        <p:spPr>
          <a:xfrm>
            <a:off x="9398464" y="4566442"/>
            <a:ext cx="1885543" cy="476588"/>
          </a:xfrm>
        </p:spPr>
        <p:txBody>
          <a:bodyPr wrap="square">
            <a:noAutofit/>
          </a:bodyPr>
          <a:lstStyle/>
          <a:p>
            <a:pPr lvl="0" algn="l"/>
            <a:r>
              <a:rPr lang="zh-CN" altLang="en-US" sz="3000" b="1" dirty="0" smtClean="0">
                <a:ln w="19050">
                  <a:noFill/>
                </a:ln>
                <a:solidFill>
                  <a:schemeClr val="accent1">
                    <a:lumMod val="50000"/>
                  </a:schemeClr>
                </a:solidFill>
                <a:latin typeface="+mj-lt"/>
                <a:ea typeface="+mj-ea"/>
                <a:cs typeface="+mj-cs"/>
              </a:rPr>
              <a:t>张帆</a:t>
            </a:r>
            <a:endParaRPr lang="en-US" sz="3000" b="1" dirty="0">
              <a:ln w="19050">
                <a:noFill/>
              </a:ln>
              <a:solidFill>
                <a:schemeClr val="accent1">
                  <a:lumMod val="50000"/>
                </a:schemeClr>
              </a:solidFill>
              <a:latin typeface="+mj-lt"/>
              <a:ea typeface="+mj-ea"/>
              <a:cs typeface="+mj-cs"/>
            </a:endParaRPr>
          </a:p>
        </p:txBody>
      </p:sp>
    </p:spTree>
    <p:custDataLst>
      <p:tags r:id="rId1"/>
    </p:custDataLst>
    <p:extLst>
      <p:ext uri="{BB962C8B-B14F-4D97-AF65-F5344CB8AC3E}">
        <p14:creationId xmlns:p14="http://schemas.microsoft.com/office/powerpoint/2010/main" xmlns="" val="10293275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B0038806-EDA4-4DC1-ABD7-E3E6651E1340}"/>
              </a:ext>
            </a:extLst>
          </p:cNvPr>
          <p:cNvSpPr/>
          <p:nvPr/>
        </p:nvSpPr>
        <p:spPr>
          <a:xfrm>
            <a:off x="0" y="0"/>
            <a:ext cx="12192000" cy="89762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b="1" dirty="0">
                <a:latin typeface="黑体" panose="02010609060101010101" pitchFamily="49" charset="-122"/>
                <a:ea typeface="黑体" panose="02010609060101010101" pitchFamily="49" charset="-122"/>
              </a:rPr>
              <a:t>      </a:t>
            </a:r>
            <a:r>
              <a:rPr lang="zh-CN" altLang="en-US" sz="3600" b="1" dirty="0">
                <a:latin typeface="微软雅黑" panose="020B0503020204020204" pitchFamily="34" charset="-122"/>
                <a:ea typeface="微软雅黑" panose="020B0503020204020204" pitchFamily="34" charset="-122"/>
              </a:rPr>
              <a:t>低代码软件工程</a:t>
            </a:r>
          </a:p>
        </p:txBody>
      </p:sp>
      <p:pic>
        <p:nvPicPr>
          <p:cNvPr id="7" name="图片 6">
            <a:extLst>
              <a:ext uri="{FF2B5EF4-FFF2-40B4-BE49-F238E27FC236}">
                <a16:creationId xmlns:a16="http://schemas.microsoft.com/office/drawing/2014/main" xmlns="" id="{617FA88E-6A22-4EBD-92DB-53685667025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389" y="0"/>
            <a:ext cx="922789" cy="897622"/>
          </a:xfrm>
          <a:prstGeom prst="rect">
            <a:avLst/>
          </a:prstGeom>
          <a:solidFill>
            <a:schemeClr val="accent1"/>
          </a:solidFill>
        </p:spPr>
      </p:pic>
      <p:graphicFrame>
        <p:nvGraphicFramePr>
          <p:cNvPr id="2" name="表格 1">
            <a:extLst>
              <a:ext uri="{FF2B5EF4-FFF2-40B4-BE49-F238E27FC236}">
                <a16:creationId xmlns:a16="http://schemas.microsoft.com/office/drawing/2014/main" xmlns="" id="{3B8772DE-D85B-4208-B971-960D87200963}"/>
              </a:ext>
            </a:extLst>
          </p:cNvPr>
          <p:cNvGraphicFramePr>
            <a:graphicFrameLocks noGrp="1"/>
          </p:cNvGraphicFramePr>
          <p:nvPr>
            <p:extLst>
              <p:ext uri="{D42A27DB-BD31-4B8C-83A1-F6EECF244321}">
                <p14:modId xmlns:p14="http://schemas.microsoft.com/office/powerpoint/2010/main" xmlns="" val="1194758466"/>
              </p:ext>
            </p:extLst>
          </p:nvPr>
        </p:nvGraphicFramePr>
        <p:xfrm>
          <a:off x="1413545" y="1486968"/>
          <a:ext cx="9353724" cy="4410492"/>
        </p:xfrm>
        <a:graphic>
          <a:graphicData uri="http://schemas.openxmlformats.org/drawingml/2006/table">
            <a:tbl>
              <a:tblPr firstRow="1" firstCol="1" bandRow="1">
                <a:tableStyleId>{5C22544A-7EE6-4342-B048-85BDC9FD1C3A}</a:tableStyleId>
              </a:tblPr>
              <a:tblGrid>
                <a:gridCol w="1536780">
                  <a:extLst>
                    <a:ext uri="{9D8B030D-6E8A-4147-A177-3AD203B41FA5}">
                      <a16:colId xmlns:a16="http://schemas.microsoft.com/office/drawing/2014/main" xmlns="" val="4112431255"/>
                    </a:ext>
                  </a:extLst>
                </a:gridCol>
                <a:gridCol w="1604429">
                  <a:extLst>
                    <a:ext uri="{9D8B030D-6E8A-4147-A177-3AD203B41FA5}">
                      <a16:colId xmlns:a16="http://schemas.microsoft.com/office/drawing/2014/main" xmlns="" val="617610678"/>
                    </a:ext>
                  </a:extLst>
                </a:gridCol>
                <a:gridCol w="1604429">
                  <a:extLst>
                    <a:ext uri="{9D8B030D-6E8A-4147-A177-3AD203B41FA5}">
                      <a16:colId xmlns:a16="http://schemas.microsoft.com/office/drawing/2014/main" xmlns="" val="478447875"/>
                    </a:ext>
                  </a:extLst>
                </a:gridCol>
                <a:gridCol w="1535653">
                  <a:extLst>
                    <a:ext uri="{9D8B030D-6E8A-4147-A177-3AD203B41FA5}">
                      <a16:colId xmlns:a16="http://schemas.microsoft.com/office/drawing/2014/main" xmlns="" val="557076038"/>
                    </a:ext>
                  </a:extLst>
                </a:gridCol>
                <a:gridCol w="1535653">
                  <a:extLst>
                    <a:ext uri="{9D8B030D-6E8A-4147-A177-3AD203B41FA5}">
                      <a16:colId xmlns:a16="http://schemas.microsoft.com/office/drawing/2014/main" xmlns="" val="3218798335"/>
                    </a:ext>
                  </a:extLst>
                </a:gridCol>
                <a:gridCol w="1536780">
                  <a:extLst>
                    <a:ext uri="{9D8B030D-6E8A-4147-A177-3AD203B41FA5}">
                      <a16:colId xmlns:a16="http://schemas.microsoft.com/office/drawing/2014/main" xmlns="" val="3466721361"/>
                    </a:ext>
                  </a:extLst>
                </a:gridCol>
              </a:tblGrid>
              <a:tr h="453356">
                <a:tc>
                  <a:txBody>
                    <a:bodyPr/>
                    <a:lstStyle/>
                    <a:p>
                      <a:pPr algn="ctr">
                        <a:spcAft>
                          <a:spcPts val="0"/>
                        </a:spcAft>
                      </a:pPr>
                      <a:r>
                        <a:rPr lang="en-US" sz="1100" kern="100" dirty="0">
                          <a:effectLst/>
                        </a:rPr>
                        <a:t> </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5275" marR="65275" marT="0" marB="0" anchor="ctr"/>
                </a:tc>
                <a:tc>
                  <a:txBody>
                    <a:bodyPr/>
                    <a:lstStyle/>
                    <a:p>
                      <a:pPr algn="ctr">
                        <a:spcAft>
                          <a:spcPts val="0"/>
                        </a:spcAft>
                      </a:pPr>
                      <a:r>
                        <a:rPr lang="zh-CN" sz="1100" kern="100" dirty="0">
                          <a:effectLst/>
                        </a:rPr>
                        <a:t>开发方法</a:t>
                      </a:r>
                      <a:endParaRPr lang="zh-CN" sz="1400"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5275" marR="65275" marT="0" marB="0" anchor="ctr"/>
                </a:tc>
                <a:tc>
                  <a:txBody>
                    <a:bodyPr/>
                    <a:lstStyle/>
                    <a:p>
                      <a:pPr algn="ctr">
                        <a:spcAft>
                          <a:spcPts val="0"/>
                        </a:spcAft>
                      </a:pPr>
                      <a:r>
                        <a:rPr lang="zh-CN" sz="1100" kern="100">
                          <a:effectLst/>
                        </a:rPr>
                        <a:t>代码生成方式</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5275" marR="65275" marT="0" marB="0" anchor="ctr"/>
                </a:tc>
                <a:tc>
                  <a:txBody>
                    <a:bodyPr/>
                    <a:lstStyle/>
                    <a:p>
                      <a:pPr algn="ctr">
                        <a:spcAft>
                          <a:spcPts val="0"/>
                        </a:spcAft>
                      </a:pPr>
                      <a:r>
                        <a:rPr lang="zh-CN" sz="1100" kern="100">
                          <a:effectLst/>
                        </a:rPr>
                        <a:t>灵活性</a:t>
                      </a:r>
                      <a:r>
                        <a:rPr lang="en-US" sz="1100" kern="100">
                          <a:effectLst/>
                        </a:rPr>
                        <a:t>/</a:t>
                      </a:r>
                      <a:r>
                        <a:rPr lang="zh-CN" sz="1100" kern="100">
                          <a:effectLst/>
                        </a:rPr>
                        <a:t>定制性</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5275" marR="65275" marT="0" marB="0" anchor="ctr"/>
                </a:tc>
                <a:tc>
                  <a:txBody>
                    <a:bodyPr/>
                    <a:lstStyle/>
                    <a:p>
                      <a:pPr algn="ctr">
                        <a:spcAft>
                          <a:spcPts val="0"/>
                        </a:spcAft>
                      </a:pPr>
                      <a:r>
                        <a:rPr lang="zh-CN" sz="1100" kern="100">
                          <a:effectLst/>
                        </a:rPr>
                        <a:t>标准化</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5275" marR="65275" marT="0" marB="0" anchor="ctr"/>
                </a:tc>
                <a:tc>
                  <a:txBody>
                    <a:bodyPr/>
                    <a:lstStyle/>
                    <a:p>
                      <a:pPr algn="ctr">
                        <a:spcAft>
                          <a:spcPts val="0"/>
                        </a:spcAft>
                      </a:pPr>
                      <a:r>
                        <a:rPr lang="zh-CN" sz="1100" kern="100">
                          <a:effectLst/>
                        </a:rPr>
                        <a:t>对开发者要求</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5275" marR="65275" marT="0" marB="0" anchor="ctr"/>
                </a:tc>
                <a:extLst>
                  <a:ext uri="{0D108BD9-81ED-4DB2-BD59-A6C34878D82A}">
                    <a16:rowId xmlns:a16="http://schemas.microsoft.com/office/drawing/2014/main" xmlns="" val="983731520"/>
                  </a:ext>
                </a:extLst>
              </a:tr>
              <a:tr h="1163487">
                <a:tc>
                  <a:txBody>
                    <a:bodyPr/>
                    <a:lstStyle/>
                    <a:p>
                      <a:pPr algn="ctr">
                        <a:spcAft>
                          <a:spcPts val="0"/>
                        </a:spcAft>
                      </a:pPr>
                      <a:r>
                        <a:rPr lang="zh-CN" sz="1100" kern="100">
                          <a:effectLst/>
                        </a:rPr>
                        <a:t>纯代码</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5275" marR="65275" marT="0" marB="0" anchor="ctr"/>
                </a:tc>
                <a:tc>
                  <a:txBody>
                    <a:bodyPr/>
                    <a:lstStyle/>
                    <a:p>
                      <a:pPr algn="ctr">
                        <a:spcAft>
                          <a:spcPts val="0"/>
                        </a:spcAft>
                      </a:pPr>
                      <a:r>
                        <a:rPr lang="zh-CN" sz="1100" b="1" kern="100" spc="75" dirty="0">
                          <a:effectLst/>
                        </a:rPr>
                        <a:t>模型驱动</a:t>
                      </a:r>
                      <a:endParaRPr lang="zh-CN" sz="1400" b="1"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5275" marR="65275" marT="0" marB="0" anchor="ctr"/>
                </a:tc>
                <a:tc>
                  <a:txBody>
                    <a:bodyPr/>
                    <a:lstStyle/>
                    <a:p>
                      <a:pPr algn="just">
                        <a:spcAft>
                          <a:spcPts val="0"/>
                        </a:spcAft>
                      </a:pPr>
                      <a:r>
                        <a:rPr lang="zh-CN" sz="1100" b="1" kern="100" spc="75" dirty="0">
                          <a:effectLst/>
                        </a:rPr>
                        <a:t>采用</a:t>
                      </a:r>
                      <a:r>
                        <a:rPr lang="en-US" sz="1100" b="1" kern="100" spc="75" dirty="0">
                          <a:effectLst/>
                        </a:rPr>
                        <a:t>“</a:t>
                      </a:r>
                      <a:r>
                        <a:rPr lang="zh-CN" sz="1100" b="1" kern="100" spc="75" dirty="0">
                          <a:effectLst/>
                        </a:rPr>
                        <a:t>全程手写代码</a:t>
                      </a:r>
                      <a:r>
                        <a:rPr lang="en-US" sz="1100" b="1" kern="100" spc="75" dirty="0">
                          <a:effectLst/>
                        </a:rPr>
                        <a:t>”</a:t>
                      </a:r>
                      <a:r>
                        <a:rPr lang="zh-CN" sz="1100" b="1" kern="100" spc="75" dirty="0">
                          <a:effectLst/>
                        </a:rPr>
                        <a:t>的方式搭建应用系统，代码不会自动生成</a:t>
                      </a:r>
                      <a:endParaRPr lang="zh-CN" sz="1400" b="1"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5275" marR="65275" marT="0" marB="0" anchor="ctr"/>
                </a:tc>
                <a:tc>
                  <a:txBody>
                    <a:bodyPr/>
                    <a:lstStyle/>
                    <a:p>
                      <a:pPr algn="just">
                        <a:spcAft>
                          <a:spcPts val="0"/>
                        </a:spcAft>
                      </a:pPr>
                      <a:r>
                        <a:rPr lang="zh-CN" sz="1100" b="1" kern="100" spc="75">
                          <a:effectLst/>
                        </a:rPr>
                        <a:t>编码灵活性高、定制性强、应用的可移植性强</a:t>
                      </a:r>
                      <a:endParaRPr lang="zh-CN" sz="1400" b="1"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5275" marR="65275" marT="0" marB="0" anchor="ctr"/>
                </a:tc>
                <a:tc>
                  <a:txBody>
                    <a:bodyPr/>
                    <a:lstStyle/>
                    <a:p>
                      <a:pPr algn="just">
                        <a:spcAft>
                          <a:spcPts val="0"/>
                        </a:spcAft>
                      </a:pPr>
                      <a:r>
                        <a:rPr lang="zh-CN" sz="1100" b="1" kern="100" spc="75">
                          <a:effectLst/>
                        </a:rPr>
                        <a:t>由于开发者能力不同，编码的标准化程度低</a:t>
                      </a:r>
                      <a:r>
                        <a:rPr lang="zh-CN" sz="1400" b="1" kern="100">
                          <a:effectLst/>
                        </a:rPr>
                        <a:t>，错误率偏高</a:t>
                      </a:r>
                      <a:endParaRPr lang="zh-CN" sz="1400" b="1"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5275" marR="65275" marT="0" marB="0" anchor="ctr"/>
                </a:tc>
                <a:tc>
                  <a:txBody>
                    <a:bodyPr/>
                    <a:lstStyle/>
                    <a:p>
                      <a:pPr algn="ctr">
                        <a:spcAft>
                          <a:spcPts val="0"/>
                        </a:spcAft>
                      </a:pPr>
                      <a:r>
                        <a:rPr lang="zh-CN" sz="1100" b="1" kern="100">
                          <a:effectLst/>
                        </a:rPr>
                        <a:t>高</a:t>
                      </a:r>
                      <a:endParaRPr lang="zh-CN" sz="1400" b="1"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5275" marR="65275" marT="0" marB="0" anchor="ctr"/>
                </a:tc>
                <a:extLst>
                  <a:ext uri="{0D108BD9-81ED-4DB2-BD59-A6C34878D82A}">
                    <a16:rowId xmlns:a16="http://schemas.microsoft.com/office/drawing/2014/main" xmlns="" val="2644908779"/>
                  </a:ext>
                </a:extLst>
              </a:tr>
              <a:tr h="1323307">
                <a:tc>
                  <a:txBody>
                    <a:bodyPr/>
                    <a:lstStyle/>
                    <a:p>
                      <a:pPr algn="ctr">
                        <a:spcAft>
                          <a:spcPts val="0"/>
                        </a:spcAft>
                      </a:pPr>
                      <a:r>
                        <a:rPr lang="zh-CN" sz="1100" kern="100">
                          <a:effectLst/>
                        </a:rPr>
                        <a:t>零代码</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5275" marR="65275" marT="0" marB="0" anchor="ctr"/>
                </a:tc>
                <a:tc>
                  <a:txBody>
                    <a:bodyPr/>
                    <a:lstStyle/>
                    <a:p>
                      <a:pPr algn="ctr">
                        <a:spcAft>
                          <a:spcPts val="0"/>
                        </a:spcAft>
                      </a:pPr>
                      <a:r>
                        <a:rPr lang="zh-CN" sz="1100" b="1" kern="100" spc="75" dirty="0">
                          <a:effectLst/>
                        </a:rPr>
                        <a:t>表单驱动</a:t>
                      </a:r>
                      <a:endParaRPr lang="zh-CN" sz="1400" b="1"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5275" marR="65275" marT="0" marB="0" anchor="ctr"/>
                </a:tc>
                <a:tc>
                  <a:txBody>
                    <a:bodyPr/>
                    <a:lstStyle/>
                    <a:p>
                      <a:pPr algn="just">
                        <a:spcAft>
                          <a:spcPts val="0"/>
                        </a:spcAft>
                      </a:pPr>
                      <a:r>
                        <a:rPr lang="zh-CN" sz="1100" b="1" kern="100" spc="75">
                          <a:effectLst/>
                        </a:rPr>
                        <a:t>代码完全由平台自动生成</a:t>
                      </a:r>
                      <a:endParaRPr lang="zh-CN" sz="1400" b="1"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5275" marR="65275" marT="0" marB="0" anchor="ctr"/>
                </a:tc>
                <a:tc>
                  <a:txBody>
                    <a:bodyPr/>
                    <a:lstStyle/>
                    <a:p>
                      <a:pPr algn="just">
                        <a:spcAft>
                          <a:spcPts val="0"/>
                        </a:spcAft>
                      </a:pPr>
                      <a:r>
                        <a:rPr lang="zh-CN" sz="1100" b="1" kern="100" spc="75" dirty="0">
                          <a:effectLst/>
                        </a:rPr>
                        <a:t>平台不会提供编程扩展接口，编码的灵活性和定制性完全取决于平台提供的组件</a:t>
                      </a:r>
                      <a:endParaRPr lang="zh-CN" sz="1400" b="1"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5275" marR="65275" marT="0" marB="0" anchor="ctr"/>
                </a:tc>
                <a:tc>
                  <a:txBody>
                    <a:bodyPr/>
                    <a:lstStyle/>
                    <a:p>
                      <a:pPr algn="just">
                        <a:spcAft>
                          <a:spcPts val="0"/>
                        </a:spcAft>
                      </a:pPr>
                      <a:r>
                        <a:rPr lang="zh-CN" sz="1100" b="1" kern="100" spc="75" dirty="0">
                          <a:effectLst/>
                        </a:rPr>
                        <a:t>代码由平台自动生成，编码的标准化程度非常高，错误率极低</a:t>
                      </a:r>
                      <a:endParaRPr lang="zh-CN" sz="1400" b="1"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5275" marR="65275" marT="0" marB="0" anchor="ctr"/>
                </a:tc>
                <a:tc>
                  <a:txBody>
                    <a:bodyPr/>
                    <a:lstStyle/>
                    <a:p>
                      <a:pPr algn="just">
                        <a:spcAft>
                          <a:spcPts val="0"/>
                        </a:spcAft>
                      </a:pPr>
                      <a:r>
                        <a:rPr lang="zh-CN" sz="1100" b="1" kern="100" spc="75">
                          <a:effectLst/>
                        </a:rPr>
                        <a:t>对开发者基本没有技术要求</a:t>
                      </a:r>
                      <a:endParaRPr lang="zh-CN" sz="1400" b="1"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5275" marR="65275" marT="0" marB="0" anchor="ctr"/>
                </a:tc>
                <a:extLst>
                  <a:ext uri="{0D108BD9-81ED-4DB2-BD59-A6C34878D82A}">
                    <a16:rowId xmlns:a16="http://schemas.microsoft.com/office/drawing/2014/main" xmlns="" val="682518894"/>
                  </a:ext>
                </a:extLst>
              </a:tr>
              <a:tr h="1470342">
                <a:tc>
                  <a:txBody>
                    <a:bodyPr/>
                    <a:lstStyle/>
                    <a:p>
                      <a:pPr algn="ctr">
                        <a:spcAft>
                          <a:spcPts val="0"/>
                        </a:spcAft>
                      </a:pPr>
                      <a:r>
                        <a:rPr lang="zh-CN" sz="1100" kern="100">
                          <a:effectLst/>
                        </a:rPr>
                        <a:t>低代码</a:t>
                      </a:r>
                      <a:endParaRPr lang="zh-CN" sz="1400"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5275" marR="65275" marT="0" marB="0" anchor="ctr"/>
                </a:tc>
                <a:tc>
                  <a:txBody>
                    <a:bodyPr/>
                    <a:lstStyle/>
                    <a:p>
                      <a:pPr algn="ctr">
                        <a:spcAft>
                          <a:spcPts val="0"/>
                        </a:spcAft>
                      </a:pPr>
                      <a:r>
                        <a:rPr lang="zh-CN" sz="1100" b="1" kern="100" spc="75" dirty="0">
                          <a:effectLst/>
                        </a:rPr>
                        <a:t>模型驱动和表单驱动并存</a:t>
                      </a:r>
                      <a:endParaRPr lang="zh-CN" sz="1400" b="1"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5275" marR="65275" marT="0" marB="0" anchor="ctr"/>
                </a:tc>
                <a:tc>
                  <a:txBody>
                    <a:bodyPr/>
                    <a:lstStyle/>
                    <a:p>
                      <a:pPr algn="just">
                        <a:spcAft>
                          <a:spcPts val="0"/>
                        </a:spcAft>
                      </a:pPr>
                      <a:r>
                        <a:rPr lang="zh-CN" sz="1100" b="1" kern="100" spc="75">
                          <a:effectLst/>
                        </a:rPr>
                        <a:t>大部分代码由平台自动生成，复用绝大部分繁琐和重复的样板代码</a:t>
                      </a:r>
                      <a:endParaRPr lang="zh-CN" sz="1400" b="1"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5275" marR="65275" marT="0" marB="0" anchor="ctr"/>
                </a:tc>
                <a:tc>
                  <a:txBody>
                    <a:bodyPr/>
                    <a:lstStyle/>
                    <a:p>
                      <a:pPr algn="just">
                        <a:spcAft>
                          <a:spcPts val="0"/>
                        </a:spcAft>
                      </a:pPr>
                      <a:r>
                        <a:rPr lang="zh-CN" sz="1100" b="1" kern="100" spc="75">
                          <a:effectLst/>
                        </a:rPr>
                        <a:t>平台提供编程扩展接口，依赖开发平台提供的可复用组件，编码的灵活性和定制性较高</a:t>
                      </a:r>
                      <a:endParaRPr lang="zh-CN" sz="1400" b="1" kern="100">
                        <a:effectLst/>
                        <a:latin typeface="Times New Roman" panose="02020603050405020304" pitchFamily="18" charset="0"/>
                        <a:ea typeface="仿宋" panose="02010609060101010101" pitchFamily="49" charset="-122"/>
                        <a:cs typeface="Times New Roman" panose="02020603050405020304" pitchFamily="18" charset="0"/>
                      </a:endParaRPr>
                    </a:p>
                  </a:txBody>
                  <a:tcPr marL="65275" marR="65275" marT="0" marB="0" anchor="ctr"/>
                </a:tc>
                <a:tc>
                  <a:txBody>
                    <a:bodyPr/>
                    <a:lstStyle/>
                    <a:p>
                      <a:pPr algn="just">
                        <a:spcAft>
                          <a:spcPts val="0"/>
                        </a:spcAft>
                      </a:pPr>
                      <a:r>
                        <a:rPr lang="zh-CN" sz="1100" b="1" kern="100" spc="75" dirty="0">
                          <a:effectLst/>
                        </a:rPr>
                        <a:t>编码的标准化程度较高，错误率控制在改写的编码范围内</a:t>
                      </a:r>
                      <a:endParaRPr lang="zh-CN" sz="1400" b="1"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5275" marR="65275" marT="0" marB="0" anchor="ctr"/>
                </a:tc>
                <a:tc>
                  <a:txBody>
                    <a:bodyPr/>
                    <a:lstStyle/>
                    <a:p>
                      <a:pPr algn="just">
                        <a:spcAft>
                          <a:spcPts val="0"/>
                        </a:spcAft>
                      </a:pPr>
                      <a:r>
                        <a:rPr lang="zh-CN" sz="1100" b="1" kern="100" spc="75" dirty="0">
                          <a:effectLst/>
                        </a:rPr>
                        <a:t>降低了对开发者的技术要求</a:t>
                      </a:r>
                      <a:endParaRPr lang="zh-CN" sz="1400" b="1" kern="100" dirty="0">
                        <a:effectLst/>
                        <a:latin typeface="Times New Roman" panose="02020603050405020304" pitchFamily="18" charset="0"/>
                        <a:ea typeface="仿宋" panose="02010609060101010101" pitchFamily="49" charset="-122"/>
                        <a:cs typeface="Times New Roman" panose="02020603050405020304" pitchFamily="18" charset="0"/>
                      </a:endParaRPr>
                    </a:p>
                  </a:txBody>
                  <a:tcPr marL="65275" marR="65275" marT="0" marB="0" anchor="ctr"/>
                </a:tc>
                <a:extLst>
                  <a:ext uri="{0D108BD9-81ED-4DB2-BD59-A6C34878D82A}">
                    <a16:rowId xmlns:a16="http://schemas.microsoft.com/office/drawing/2014/main" xmlns="" val="3759478413"/>
                  </a:ext>
                </a:extLst>
              </a:tr>
            </a:tbl>
          </a:graphicData>
        </a:graphic>
      </p:graphicFrame>
      <p:sp>
        <p:nvSpPr>
          <p:cNvPr id="6" name="文本框 5">
            <a:extLst>
              <a:ext uri="{FF2B5EF4-FFF2-40B4-BE49-F238E27FC236}">
                <a16:creationId xmlns:a16="http://schemas.microsoft.com/office/drawing/2014/main" xmlns="" id="{8B7E01FE-983A-491B-BA06-E716818AF6C9}"/>
              </a:ext>
            </a:extLst>
          </p:cNvPr>
          <p:cNvSpPr txBox="1"/>
          <p:nvPr/>
        </p:nvSpPr>
        <p:spPr>
          <a:xfrm>
            <a:off x="3884103" y="6048462"/>
            <a:ext cx="4412609" cy="369332"/>
          </a:xfrm>
          <a:prstGeom prst="rect">
            <a:avLst/>
          </a:prstGeom>
          <a:noFill/>
        </p:spPr>
        <p:txBody>
          <a:bodyPr wrap="square" rtlCol="0">
            <a:spAutoFit/>
          </a:bodyPr>
          <a:lstStyle/>
          <a:p>
            <a:pPr algn="ctr"/>
            <a:r>
              <a:rPr lang="zh-CN" altLang="en-US" b="1" dirty="0">
                <a:highlight>
                  <a:srgbClr val="FFFF00"/>
                </a:highlight>
                <a:latin typeface="Times New Roman" panose="02020603050405020304" pitchFamily="18" charset="0"/>
              </a:rPr>
              <a:t>低代码、纯代码和无代码区</a:t>
            </a:r>
            <a:r>
              <a:rPr lang="en-US" altLang="zh-CN" b="1" dirty="0">
                <a:highlight>
                  <a:srgbClr val="FFFF00"/>
                </a:highlight>
                <a:latin typeface="Times New Roman" panose="02020603050405020304" pitchFamily="18" charset="0"/>
              </a:rPr>
              <a:t>--</a:t>
            </a:r>
            <a:r>
              <a:rPr lang="zh-CN" altLang="en-US" b="1" dirty="0">
                <a:highlight>
                  <a:srgbClr val="FFFF00"/>
                </a:highlight>
                <a:latin typeface="Times New Roman" panose="02020603050405020304" pitchFamily="18" charset="0"/>
              </a:rPr>
              <a:t>技术特征</a:t>
            </a:r>
            <a:endParaRPr lang="en-US" altLang="zh-CN" b="1" dirty="0">
              <a:highlight>
                <a:srgbClr val="FFFF00"/>
              </a:highlight>
              <a:latin typeface="Times New Roman" panose="02020603050405020304" pitchFamily="18" charset="0"/>
            </a:endParaRPr>
          </a:p>
        </p:txBody>
      </p:sp>
    </p:spTree>
    <p:custDataLst>
      <p:tags r:id="rId1"/>
    </p:custDataLst>
    <p:extLst>
      <p:ext uri="{BB962C8B-B14F-4D97-AF65-F5344CB8AC3E}">
        <p14:creationId xmlns:p14="http://schemas.microsoft.com/office/powerpoint/2010/main" xmlns="" val="1479015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B0038806-EDA4-4DC1-ABD7-E3E6651E1340}"/>
              </a:ext>
            </a:extLst>
          </p:cNvPr>
          <p:cNvSpPr/>
          <p:nvPr/>
        </p:nvSpPr>
        <p:spPr>
          <a:xfrm>
            <a:off x="0" y="0"/>
            <a:ext cx="12192000" cy="89762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b="1" dirty="0">
                <a:latin typeface="黑体" panose="02010609060101010101" pitchFamily="49" charset="-122"/>
                <a:ea typeface="黑体" panose="02010609060101010101" pitchFamily="49" charset="-122"/>
              </a:rPr>
              <a:t>      </a:t>
            </a:r>
            <a:r>
              <a:rPr lang="zh-CN" altLang="en-US" sz="3600" b="1" dirty="0">
                <a:latin typeface="微软雅黑" panose="020B0503020204020204" pitchFamily="34" charset="-122"/>
                <a:ea typeface="微软雅黑" panose="020B0503020204020204" pitchFamily="34" charset="-122"/>
              </a:rPr>
              <a:t>低代码软件工程</a:t>
            </a:r>
          </a:p>
        </p:txBody>
      </p:sp>
      <p:pic>
        <p:nvPicPr>
          <p:cNvPr id="7" name="图片 6">
            <a:extLst>
              <a:ext uri="{FF2B5EF4-FFF2-40B4-BE49-F238E27FC236}">
                <a16:creationId xmlns:a16="http://schemas.microsoft.com/office/drawing/2014/main" xmlns="" id="{617FA88E-6A22-4EBD-92DB-53685667025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389" y="0"/>
            <a:ext cx="922789" cy="897622"/>
          </a:xfrm>
          <a:prstGeom prst="rect">
            <a:avLst/>
          </a:prstGeom>
          <a:solidFill>
            <a:schemeClr val="accent1"/>
          </a:solidFill>
        </p:spPr>
      </p:pic>
      <p:sp>
        <p:nvSpPr>
          <p:cNvPr id="5" name="Title 4">
            <a:extLst>
              <a:ext uri="{FF2B5EF4-FFF2-40B4-BE49-F238E27FC236}">
                <a16:creationId xmlns:a16="http://schemas.microsoft.com/office/drawing/2014/main" xmlns="" id="{00B62054-29D1-40D0-9CCA-AD2FD100FA2D}"/>
              </a:ext>
            </a:extLst>
          </p:cNvPr>
          <p:cNvSpPr txBox="1">
            <a:spLocks/>
          </p:cNvSpPr>
          <p:nvPr/>
        </p:nvSpPr>
        <p:spPr>
          <a:xfrm>
            <a:off x="224173" y="1151654"/>
            <a:ext cx="4481177" cy="576000"/>
          </a:xfrm>
          <a:prstGeom prst="rect">
            <a:avLst/>
          </a:prstGeom>
          <a:solidFill>
            <a:srgbClr val="C00000"/>
          </a:solidFill>
          <a:ln w="28575">
            <a:solidFill>
              <a:srgbClr val="C00000"/>
            </a:solidFill>
          </a:ln>
        </p:spPr>
        <p:txBody>
          <a:bodyPr wrap="square" tIns="72000" bIns="72000" anchor="ctr" anchorCtr="1">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pPr algn="ctr"/>
            <a:r>
              <a:rPr lang="zh-CN" altLang="en-US" dirty="0">
                <a:solidFill>
                  <a:schemeClr val="bg1"/>
                </a:solidFill>
                <a:latin typeface="Times New Roman" panose="02020603050405020304" pitchFamily="18" charset="0"/>
                <a:cs typeface="Times New Roman" panose="02020603050405020304" pitchFamily="18" charset="0"/>
              </a:rPr>
              <a:t>低代码技术发展历程</a:t>
            </a:r>
            <a:endParaRPr lang="en-US" dirty="0">
              <a:solidFill>
                <a:schemeClr val="bg1"/>
              </a:solidFill>
            </a:endParaRPr>
          </a:p>
        </p:txBody>
      </p:sp>
      <p:sp>
        <p:nvSpPr>
          <p:cNvPr id="8" name="文本框 7">
            <a:extLst>
              <a:ext uri="{FF2B5EF4-FFF2-40B4-BE49-F238E27FC236}">
                <a16:creationId xmlns:a16="http://schemas.microsoft.com/office/drawing/2014/main" xmlns="" id="{B2629A5B-5F99-4AC6-8194-51BE22B95CEE}"/>
              </a:ext>
            </a:extLst>
          </p:cNvPr>
          <p:cNvSpPr txBox="1"/>
          <p:nvPr/>
        </p:nvSpPr>
        <p:spPr>
          <a:xfrm>
            <a:off x="224173" y="2459179"/>
            <a:ext cx="7485310" cy="3139321"/>
          </a:xfrm>
          <a:prstGeom prst="rect">
            <a:avLst/>
          </a:prstGeom>
          <a:noFill/>
        </p:spPr>
        <p:txBody>
          <a:bodyPr wrap="square" rtlCol="0">
            <a:spAutoFit/>
          </a:bodyPr>
          <a:lstStyle/>
          <a:p>
            <a:pPr marL="285750" indent="-285750">
              <a:buFont typeface="Wingdings" panose="05000000000000000000" pitchFamily="2" charset="2"/>
              <a:buChar char="l"/>
            </a:pPr>
            <a:r>
              <a:rPr lang="en-US" altLang="zh-CN" b="1" dirty="0"/>
              <a:t>1970</a:t>
            </a:r>
            <a:r>
              <a:rPr lang="zh-CN" altLang="en-US" b="1" dirty="0"/>
              <a:t>年</a:t>
            </a:r>
            <a:r>
              <a:rPr lang="en-US" altLang="zh-CN" b="1" dirty="0"/>
              <a:t>-1990</a:t>
            </a:r>
            <a:r>
              <a:rPr lang="zh-CN" altLang="en-US" b="1" dirty="0"/>
              <a:t>年：第四代编程语言</a:t>
            </a:r>
            <a:r>
              <a:rPr lang="zh-CN" altLang="en-US" dirty="0"/>
              <a:t/>
            </a:r>
            <a:br>
              <a:rPr lang="zh-CN" altLang="en-US" dirty="0"/>
            </a:br>
            <a:endParaRPr lang="zh-CN" altLang="en-US" dirty="0"/>
          </a:p>
          <a:p>
            <a:r>
              <a:rPr lang="zh-CN" altLang="en-US" dirty="0"/>
              <a:t>低代码开发平台可以追溯到第四代编程语言</a:t>
            </a:r>
            <a:r>
              <a:rPr lang="en-US" altLang="zh-CN" dirty="0"/>
              <a:t>--</a:t>
            </a:r>
            <a:r>
              <a:rPr lang="zh-CN" altLang="en-US" dirty="0"/>
              <a:t>这个概念是在</a:t>
            </a:r>
            <a:r>
              <a:rPr lang="en-US" altLang="zh-CN" dirty="0"/>
              <a:t>20</a:t>
            </a:r>
            <a:r>
              <a:rPr lang="zh-CN" altLang="en-US" dirty="0"/>
              <a:t>世纪</a:t>
            </a:r>
            <a:r>
              <a:rPr lang="en-US" altLang="zh-CN" dirty="0"/>
              <a:t>70</a:t>
            </a:r>
            <a:r>
              <a:rPr lang="zh-CN" altLang="en-US" dirty="0"/>
              <a:t>年代到</a:t>
            </a:r>
            <a:r>
              <a:rPr lang="en-US" altLang="zh-CN" dirty="0"/>
              <a:t>90</a:t>
            </a:r>
            <a:r>
              <a:rPr lang="zh-CN" altLang="en-US" dirty="0"/>
              <a:t>年代发展起来的，与第三代编程语言（</a:t>
            </a:r>
            <a:r>
              <a:rPr lang="en-US" altLang="zh-CN" dirty="0"/>
              <a:t>3GL</a:t>
            </a:r>
            <a:r>
              <a:rPr lang="zh-CN" altLang="en-US" dirty="0"/>
              <a:t>）的大部分开发重叠。</a:t>
            </a:r>
          </a:p>
          <a:p>
            <a:endParaRPr lang="en-US" altLang="zh-CN" dirty="0"/>
          </a:p>
          <a:p>
            <a:r>
              <a:rPr lang="en-US" altLang="zh-CN" dirty="0" err="1"/>
              <a:t>RJames</a:t>
            </a:r>
            <a:r>
              <a:rPr lang="en-US" altLang="zh-CN" dirty="0"/>
              <a:t> Martin</a:t>
            </a:r>
            <a:r>
              <a:rPr lang="zh-CN" altLang="en-US" dirty="0"/>
              <a:t>在他</a:t>
            </a:r>
            <a:r>
              <a:rPr lang="en-US" altLang="zh-CN" dirty="0"/>
              <a:t>1982</a:t>
            </a:r>
            <a:r>
              <a:rPr lang="zh-CN" altLang="en-US" dirty="0"/>
              <a:t>年出版的</a:t>
            </a:r>
            <a:r>
              <a:rPr lang="en-US" altLang="zh-CN" dirty="0"/>
              <a:t>《Applications Development Without Programmers》</a:t>
            </a:r>
            <a:r>
              <a:rPr lang="zh-CN" altLang="en-US" dirty="0"/>
              <a:t>中，认为</a:t>
            </a:r>
            <a:r>
              <a:rPr lang="en-US" altLang="zh-CN" dirty="0"/>
              <a:t>4GL</a:t>
            </a:r>
            <a:r>
              <a:rPr lang="zh-CN" altLang="en-US" dirty="0"/>
              <a:t>技术</a:t>
            </a:r>
            <a:r>
              <a:rPr lang="en-US" altLang="zh-CN" dirty="0"/>
              <a:t>(</a:t>
            </a:r>
            <a:r>
              <a:rPr lang="zh-CN" altLang="en-US" dirty="0"/>
              <a:t>如</a:t>
            </a:r>
            <a:r>
              <a:rPr lang="en-US" altLang="zh-CN" dirty="0"/>
              <a:t>RAMIS</a:t>
            </a:r>
            <a:r>
              <a:rPr lang="zh-CN" altLang="en-US" dirty="0"/>
              <a:t>和</a:t>
            </a:r>
            <a:r>
              <a:rPr lang="en-US" altLang="zh-CN" dirty="0"/>
              <a:t>FOCUS)</a:t>
            </a:r>
            <a:r>
              <a:rPr lang="zh-CN" altLang="en-US" dirty="0"/>
              <a:t>向更广泛的人群开放了开发环境，并使非程序员能够自己创建应用程序。</a:t>
            </a:r>
            <a:endParaRPr lang="en-US" altLang="zh-CN" dirty="0"/>
          </a:p>
          <a:p>
            <a:endParaRPr lang="en-US" altLang="zh-CN" dirty="0"/>
          </a:p>
          <a:p>
            <a:r>
              <a:rPr lang="zh-CN" altLang="en-US" dirty="0"/>
              <a:t>第四代编程语言指的是非过程的高级规范语言，包括支持数据库管理、报告生成、数学优化、图形用户界面</a:t>
            </a:r>
            <a:r>
              <a:rPr lang="en-US" altLang="zh-CN" dirty="0"/>
              <a:t>(GUI)</a:t>
            </a:r>
            <a:r>
              <a:rPr lang="zh-CN" altLang="en-US" dirty="0"/>
              <a:t>开发和</a:t>
            </a:r>
            <a:r>
              <a:rPr lang="en-US" altLang="zh-CN" dirty="0"/>
              <a:t>web</a:t>
            </a:r>
            <a:r>
              <a:rPr lang="zh-CN" altLang="en-US" dirty="0"/>
              <a:t>开发。</a:t>
            </a:r>
          </a:p>
        </p:txBody>
      </p:sp>
      <p:pic>
        <p:nvPicPr>
          <p:cNvPr id="6146" name="Picture 2" descr="图片">
            <a:extLst>
              <a:ext uri="{FF2B5EF4-FFF2-40B4-BE49-F238E27FC236}">
                <a16:creationId xmlns:a16="http://schemas.microsoft.com/office/drawing/2014/main" xmlns="" id="{B5264743-FFB3-4ABF-AEF7-ACFDB83DCBB4}"/>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7852095" y="981892"/>
            <a:ext cx="3693679" cy="5741883"/>
          </a:xfrm>
          <a:prstGeom prst="rect">
            <a:avLst/>
          </a:prstGeom>
          <a:noFill/>
          <a:extLst>
            <a:ext uri="{909E8E84-426E-40DD-AFC4-6F175D3DCCD1}">
              <a14:hiddenFill xmlns:a14="http://schemas.microsoft.com/office/drawing/2010/main" xmlns="">
                <a:solidFill>
                  <a:srgbClr val="FFFFFF"/>
                </a:solidFill>
              </a14:hiddenFill>
            </a:ext>
          </a:extLst>
        </p:spPr>
      </p:pic>
    </p:spTree>
    <p:custDataLst>
      <p:tags r:id="rId1"/>
    </p:custDataLst>
    <p:extLst>
      <p:ext uri="{BB962C8B-B14F-4D97-AF65-F5344CB8AC3E}">
        <p14:creationId xmlns:p14="http://schemas.microsoft.com/office/powerpoint/2010/main" xmlns="" val="121826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B0038806-EDA4-4DC1-ABD7-E3E6651E1340}"/>
              </a:ext>
            </a:extLst>
          </p:cNvPr>
          <p:cNvSpPr/>
          <p:nvPr/>
        </p:nvSpPr>
        <p:spPr>
          <a:xfrm>
            <a:off x="0" y="0"/>
            <a:ext cx="12192000" cy="89762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b="1" dirty="0">
                <a:latin typeface="黑体" panose="02010609060101010101" pitchFamily="49" charset="-122"/>
                <a:ea typeface="黑体" panose="02010609060101010101" pitchFamily="49" charset="-122"/>
              </a:rPr>
              <a:t>      </a:t>
            </a:r>
            <a:r>
              <a:rPr lang="zh-CN" altLang="en-US" sz="3600" b="1" dirty="0">
                <a:latin typeface="微软雅黑" panose="020B0503020204020204" pitchFamily="34" charset="-122"/>
                <a:ea typeface="微软雅黑" panose="020B0503020204020204" pitchFamily="34" charset="-122"/>
              </a:rPr>
              <a:t>低代码软件工程</a:t>
            </a:r>
          </a:p>
        </p:txBody>
      </p:sp>
      <p:pic>
        <p:nvPicPr>
          <p:cNvPr id="7" name="图片 6">
            <a:extLst>
              <a:ext uri="{FF2B5EF4-FFF2-40B4-BE49-F238E27FC236}">
                <a16:creationId xmlns:a16="http://schemas.microsoft.com/office/drawing/2014/main" xmlns="" id="{617FA88E-6A22-4EBD-92DB-53685667025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389" y="0"/>
            <a:ext cx="922789" cy="897622"/>
          </a:xfrm>
          <a:prstGeom prst="rect">
            <a:avLst/>
          </a:prstGeom>
          <a:solidFill>
            <a:schemeClr val="accent1"/>
          </a:solidFill>
        </p:spPr>
      </p:pic>
      <p:sp>
        <p:nvSpPr>
          <p:cNvPr id="5" name="Title 4">
            <a:extLst>
              <a:ext uri="{FF2B5EF4-FFF2-40B4-BE49-F238E27FC236}">
                <a16:creationId xmlns:a16="http://schemas.microsoft.com/office/drawing/2014/main" xmlns="" id="{00B62054-29D1-40D0-9CCA-AD2FD100FA2D}"/>
              </a:ext>
            </a:extLst>
          </p:cNvPr>
          <p:cNvSpPr txBox="1">
            <a:spLocks/>
          </p:cNvSpPr>
          <p:nvPr/>
        </p:nvSpPr>
        <p:spPr>
          <a:xfrm>
            <a:off x="224173" y="1151654"/>
            <a:ext cx="4481177" cy="576000"/>
          </a:xfrm>
          <a:prstGeom prst="rect">
            <a:avLst/>
          </a:prstGeom>
          <a:solidFill>
            <a:srgbClr val="C00000"/>
          </a:solidFill>
          <a:ln w="28575">
            <a:solidFill>
              <a:srgbClr val="C00000"/>
            </a:solidFill>
          </a:ln>
        </p:spPr>
        <p:txBody>
          <a:bodyPr wrap="square" tIns="72000" bIns="72000" anchor="ctr" anchorCtr="1">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pPr algn="ctr"/>
            <a:r>
              <a:rPr lang="zh-CN" altLang="en-US" dirty="0">
                <a:solidFill>
                  <a:schemeClr val="bg1"/>
                </a:solidFill>
                <a:latin typeface="Times New Roman" panose="02020603050405020304" pitchFamily="18" charset="0"/>
                <a:cs typeface="Times New Roman" panose="02020603050405020304" pitchFamily="18" charset="0"/>
              </a:rPr>
              <a:t>低代码技术发展历程</a:t>
            </a:r>
            <a:endParaRPr lang="en-US" dirty="0">
              <a:solidFill>
                <a:schemeClr val="bg1"/>
              </a:solidFill>
            </a:endParaRPr>
          </a:p>
        </p:txBody>
      </p:sp>
      <p:sp>
        <p:nvSpPr>
          <p:cNvPr id="8" name="文本框 7">
            <a:extLst>
              <a:ext uri="{FF2B5EF4-FFF2-40B4-BE49-F238E27FC236}">
                <a16:creationId xmlns:a16="http://schemas.microsoft.com/office/drawing/2014/main" xmlns="" id="{B2629A5B-5F99-4AC6-8194-51BE22B95CEE}"/>
              </a:ext>
            </a:extLst>
          </p:cNvPr>
          <p:cNvSpPr txBox="1"/>
          <p:nvPr/>
        </p:nvSpPr>
        <p:spPr>
          <a:xfrm>
            <a:off x="142614" y="1973199"/>
            <a:ext cx="8131534" cy="4524315"/>
          </a:xfrm>
          <a:prstGeom prst="rect">
            <a:avLst/>
          </a:prstGeom>
          <a:noFill/>
        </p:spPr>
        <p:txBody>
          <a:bodyPr wrap="square" rtlCol="0">
            <a:spAutoFit/>
          </a:bodyPr>
          <a:lstStyle/>
          <a:p>
            <a:pPr marL="285750" indent="-285750">
              <a:buFont typeface="Wingdings" panose="05000000000000000000" pitchFamily="2" charset="2"/>
              <a:buChar char="l"/>
            </a:pPr>
            <a:r>
              <a:rPr lang="en-US" altLang="zh-CN" b="1" dirty="0"/>
              <a:t>1990</a:t>
            </a:r>
            <a:r>
              <a:rPr lang="zh-CN" altLang="en-US" b="1" dirty="0"/>
              <a:t>年：快速应用程序开发</a:t>
            </a:r>
            <a:endParaRPr lang="zh-CN" altLang="en-US" dirty="0"/>
          </a:p>
          <a:p>
            <a:endParaRPr lang="en-US" altLang="zh-CN" dirty="0"/>
          </a:p>
          <a:p>
            <a:r>
              <a:rPr lang="zh-CN" altLang="en-US" dirty="0"/>
              <a:t>作为对瀑布模型的响应，当使用</a:t>
            </a:r>
            <a:r>
              <a:rPr lang="en-US" altLang="zh-CN" dirty="0"/>
              <a:t>Visual Basic</a:t>
            </a:r>
            <a:r>
              <a:rPr lang="zh-CN" altLang="en-US" dirty="0"/>
              <a:t>、</a:t>
            </a:r>
            <a:r>
              <a:rPr lang="en-US" altLang="zh-CN" dirty="0"/>
              <a:t>Delphi</a:t>
            </a:r>
            <a:r>
              <a:rPr lang="zh-CN" altLang="en-US" dirty="0"/>
              <a:t>和</a:t>
            </a:r>
            <a:r>
              <a:rPr lang="en-US" altLang="zh-CN" dirty="0"/>
              <a:t>Oracle Forms</a:t>
            </a:r>
            <a:r>
              <a:rPr lang="zh-CN" altLang="en-US" dirty="0"/>
              <a:t>等可视化编程工具“组装”桌面应用程序的概念开始流行时，快速应用程序开发</a:t>
            </a:r>
            <a:r>
              <a:rPr lang="en-US" altLang="zh-CN" dirty="0"/>
              <a:t>(RAD)</a:t>
            </a:r>
            <a:r>
              <a:rPr lang="zh-CN" altLang="en-US" dirty="0"/>
              <a:t>在</a:t>
            </a:r>
            <a:r>
              <a:rPr lang="en-US" altLang="zh-CN" dirty="0"/>
              <a:t>20</a:t>
            </a:r>
            <a:r>
              <a:rPr lang="zh-CN" altLang="en-US" dirty="0"/>
              <a:t>世纪</a:t>
            </a:r>
            <a:r>
              <a:rPr lang="en-US" altLang="zh-CN" dirty="0"/>
              <a:t>90</a:t>
            </a:r>
            <a:r>
              <a:rPr lang="zh-CN" altLang="en-US" dirty="0"/>
              <a:t>年代获得良好的发展势头。</a:t>
            </a:r>
          </a:p>
          <a:p>
            <a:r>
              <a:rPr lang="zh-CN" altLang="en-US" dirty="0"/>
              <a:t/>
            </a:r>
            <a:br>
              <a:rPr lang="zh-CN" altLang="en-US" dirty="0"/>
            </a:br>
            <a:r>
              <a:rPr lang="en-US" altLang="zh-CN" dirty="0"/>
              <a:t>RAD</a:t>
            </a:r>
            <a:r>
              <a:rPr lang="zh-CN" altLang="en-US" dirty="0"/>
              <a:t>工具作为易于学习的开发环境而表现突出，其核心理念是：最终用户应该首先关注</a:t>
            </a:r>
            <a:r>
              <a:rPr lang="en-US" altLang="zh-CN" dirty="0"/>
              <a:t>GUI</a:t>
            </a:r>
            <a:r>
              <a:rPr lang="zh-CN" altLang="en-US" dirty="0"/>
              <a:t>，并逐步添加业务逻辑。</a:t>
            </a:r>
          </a:p>
          <a:p>
            <a:r>
              <a:rPr lang="zh-CN" altLang="en-US" dirty="0"/>
              <a:t/>
            </a:r>
            <a:br>
              <a:rPr lang="zh-CN" altLang="en-US" dirty="0"/>
            </a:br>
            <a:r>
              <a:rPr lang="en-US" altLang="zh-CN" dirty="0"/>
              <a:t>RAD</a:t>
            </a:r>
            <a:r>
              <a:rPr lang="zh-CN" altLang="en-US" dirty="0"/>
              <a:t>工具有其局限性：</a:t>
            </a:r>
          </a:p>
          <a:p>
            <a:pPr marL="342900" indent="-342900">
              <a:buFont typeface="+mj-ea"/>
              <a:buAutoNum type="circleNumDbPlain"/>
            </a:pPr>
            <a:r>
              <a:rPr lang="zh-CN" altLang="en-US" dirty="0"/>
              <a:t>它们通常是私有的商业软件，这意味着绑定在特定的开发环境中，</a:t>
            </a:r>
            <a:r>
              <a:rPr lang="zh-CN" altLang="en-US" b="1" u="sng" dirty="0"/>
              <a:t>目标环境通常是指定的</a:t>
            </a:r>
            <a:r>
              <a:rPr lang="zh-CN" altLang="en-US" dirty="0"/>
              <a:t>。</a:t>
            </a:r>
            <a:endParaRPr lang="en-US" altLang="zh-CN" dirty="0"/>
          </a:p>
          <a:p>
            <a:pPr marL="342900" indent="-342900">
              <a:buFont typeface="+mj-ea"/>
              <a:buAutoNum type="circleNumDbPlain"/>
            </a:pPr>
            <a:r>
              <a:rPr lang="zh-CN" altLang="en-US" b="1" u="sng" dirty="0"/>
              <a:t>缺乏模块化</a:t>
            </a:r>
            <a:r>
              <a:rPr lang="zh-CN" altLang="en-US" dirty="0"/>
              <a:t>，团队在一个应用程序上一起合作开发是比较困难的，或者说有很多限制条件。</a:t>
            </a:r>
            <a:endParaRPr lang="en-US" altLang="zh-CN" dirty="0"/>
          </a:p>
          <a:p>
            <a:pPr marL="342900" indent="-342900">
              <a:buFont typeface="+mj-ea"/>
              <a:buAutoNum type="circleNumDbPlain"/>
            </a:pPr>
            <a:r>
              <a:rPr lang="en-US" altLang="zh-CN" dirty="0"/>
              <a:t>RAD</a:t>
            </a:r>
            <a:r>
              <a:rPr lang="zh-CN" altLang="en-US" dirty="0"/>
              <a:t>工具（如</a:t>
            </a:r>
            <a:r>
              <a:rPr lang="en-US" altLang="zh-CN" dirty="0"/>
              <a:t>Visual Cafe</a:t>
            </a:r>
            <a:r>
              <a:rPr lang="zh-CN" altLang="en-US" dirty="0"/>
              <a:t>和</a:t>
            </a:r>
            <a:r>
              <a:rPr lang="en-US" altLang="zh-CN" dirty="0" err="1"/>
              <a:t>Borlands</a:t>
            </a:r>
            <a:r>
              <a:rPr lang="en-US" altLang="zh-CN" dirty="0"/>
              <a:t> JBuilder</a:t>
            </a:r>
            <a:r>
              <a:rPr lang="zh-CN" altLang="en-US" dirty="0"/>
              <a:t>）在</a:t>
            </a:r>
            <a:r>
              <a:rPr lang="zh-CN" altLang="en-US" b="1" u="sng" dirty="0"/>
              <a:t>速度和资源需求</a:t>
            </a:r>
            <a:r>
              <a:rPr lang="zh-CN" altLang="en-US" dirty="0"/>
              <a:t>方面遇到了困难。它们是用</a:t>
            </a:r>
            <a:r>
              <a:rPr lang="en-US" altLang="zh-CN" dirty="0"/>
              <a:t>Java</a:t>
            </a:r>
            <a:r>
              <a:rPr lang="zh-CN" altLang="en-US" dirty="0"/>
              <a:t>写的，这在当时意味着对资源的巨大需求。</a:t>
            </a:r>
          </a:p>
        </p:txBody>
      </p:sp>
      <p:pic>
        <p:nvPicPr>
          <p:cNvPr id="6146" name="Picture 2" descr="图片">
            <a:extLst>
              <a:ext uri="{FF2B5EF4-FFF2-40B4-BE49-F238E27FC236}">
                <a16:creationId xmlns:a16="http://schemas.microsoft.com/office/drawing/2014/main" xmlns="" id="{B5264743-FFB3-4ABF-AEF7-ACFDB83DCBB4}"/>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8274148" y="973503"/>
            <a:ext cx="3693679" cy="5741883"/>
          </a:xfrm>
          <a:prstGeom prst="rect">
            <a:avLst/>
          </a:prstGeom>
          <a:noFill/>
          <a:extLst>
            <a:ext uri="{909E8E84-426E-40DD-AFC4-6F175D3DCCD1}">
              <a14:hiddenFill xmlns:a14="http://schemas.microsoft.com/office/drawing/2010/main" xmlns="">
                <a:solidFill>
                  <a:srgbClr val="FFFFFF"/>
                </a:solidFill>
              </a14:hiddenFill>
            </a:ext>
          </a:extLst>
        </p:spPr>
      </p:pic>
    </p:spTree>
    <p:custDataLst>
      <p:tags r:id="rId1"/>
    </p:custDataLst>
    <p:extLst>
      <p:ext uri="{BB962C8B-B14F-4D97-AF65-F5344CB8AC3E}">
        <p14:creationId xmlns:p14="http://schemas.microsoft.com/office/powerpoint/2010/main" xmlns="" val="379769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B0038806-EDA4-4DC1-ABD7-E3E6651E1340}"/>
              </a:ext>
            </a:extLst>
          </p:cNvPr>
          <p:cNvSpPr/>
          <p:nvPr/>
        </p:nvSpPr>
        <p:spPr>
          <a:xfrm>
            <a:off x="0" y="0"/>
            <a:ext cx="12192000" cy="89762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b="1" dirty="0">
                <a:latin typeface="黑体" panose="02010609060101010101" pitchFamily="49" charset="-122"/>
                <a:ea typeface="黑体" panose="02010609060101010101" pitchFamily="49" charset="-122"/>
              </a:rPr>
              <a:t>      </a:t>
            </a:r>
            <a:r>
              <a:rPr lang="zh-CN" altLang="en-US" sz="3600" b="1" dirty="0">
                <a:latin typeface="微软雅黑" panose="020B0503020204020204" pitchFamily="34" charset="-122"/>
                <a:ea typeface="微软雅黑" panose="020B0503020204020204" pitchFamily="34" charset="-122"/>
              </a:rPr>
              <a:t>低代码软件工程</a:t>
            </a:r>
          </a:p>
        </p:txBody>
      </p:sp>
      <p:pic>
        <p:nvPicPr>
          <p:cNvPr id="7" name="图片 6">
            <a:extLst>
              <a:ext uri="{FF2B5EF4-FFF2-40B4-BE49-F238E27FC236}">
                <a16:creationId xmlns:a16="http://schemas.microsoft.com/office/drawing/2014/main" xmlns="" id="{617FA88E-6A22-4EBD-92DB-53685667025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389" y="0"/>
            <a:ext cx="922789" cy="897622"/>
          </a:xfrm>
          <a:prstGeom prst="rect">
            <a:avLst/>
          </a:prstGeom>
          <a:solidFill>
            <a:schemeClr val="accent1"/>
          </a:solidFill>
        </p:spPr>
      </p:pic>
      <p:sp>
        <p:nvSpPr>
          <p:cNvPr id="5" name="Title 4">
            <a:extLst>
              <a:ext uri="{FF2B5EF4-FFF2-40B4-BE49-F238E27FC236}">
                <a16:creationId xmlns:a16="http://schemas.microsoft.com/office/drawing/2014/main" xmlns="" id="{00B62054-29D1-40D0-9CCA-AD2FD100FA2D}"/>
              </a:ext>
            </a:extLst>
          </p:cNvPr>
          <p:cNvSpPr txBox="1">
            <a:spLocks/>
          </p:cNvSpPr>
          <p:nvPr/>
        </p:nvSpPr>
        <p:spPr>
          <a:xfrm>
            <a:off x="224173" y="1151654"/>
            <a:ext cx="4481177" cy="576000"/>
          </a:xfrm>
          <a:prstGeom prst="rect">
            <a:avLst/>
          </a:prstGeom>
          <a:solidFill>
            <a:srgbClr val="C00000"/>
          </a:solidFill>
          <a:ln w="28575">
            <a:solidFill>
              <a:srgbClr val="C00000"/>
            </a:solidFill>
          </a:ln>
        </p:spPr>
        <p:txBody>
          <a:bodyPr wrap="square" tIns="72000" bIns="72000" anchor="ctr" anchorCtr="1">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pPr algn="ctr"/>
            <a:r>
              <a:rPr lang="zh-CN" altLang="en-US" dirty="0">
                <a:solidFill>
                  <a:schemeClr val="bg1"/>
                </a:solidFill>
                <a:latin typeface="Times New Roman" panose="02020603050405020304" pitchFamily="18" charset="0"/>
                <a:cs typeface="Times New Roman" panose="02020603050405020304" pitchFamily="18" charset="0"/>
              </a:rPr>
              <a:t>低代码技术发展历程</a:t>
            </a:r>
            <a:endParaRPr lang="en-US" dirty="0">
              <a:solidFill>
                <a:schemeClr val="bg1"/>
              </a:solidFill>
            </a:endParaRPr>
          </a:p>
        </p:txBody>
      </p:sp>
      <p:sp>
        <p:nvSpPr>
          <p:cNvPr id="8" name="文本框 7">
            <a:extLst>
              <a:ext uri="{FF2B5EF4-FFF2-40B4-BE49-F238E27FC236}">
                <a16:creationId xmlns:a16="http://schemas.microsoft.com/office/drawing/2014/main" xmlns="" id="{B2629A5B-5F99-4AC6-8194-51BE22B95CEE}"/>
              </a:ext>
            </a:extLst>
          </p:cNvPr>
          <p:cNvSpPr txBox="1"/>
          <p:nvPr/>
        </p:nvSpPr>
        <p:spPr>
          <a:xfrm>
            <a:off x="142614" y="1973199"/>
            <a:ext cx="8131534" cy="3693319"/>
          </a:xfrm>
          <a:prstGeom prst="rect">
            <a:avLst/>
          </a:prstGeom>
          <a:noFill/>
        </p:spPr>
        <p:txBody>
          <a:bodyPr wrap="square" rtlCol="0">
            <a:spAutoFit/>
          </a:bodyPr>
          <a:lstStyle/>
          <a:p>
            <a:pPr marL="285750" indent="-285750">
              <a:buFont typeface="Wingdings" panose="05000000000000000000" pitchFamily="2" charset="2"/>
              <a:buChar char="l"/>
            </a:pPr>
            <a:r>
              <a:rPr lang="en-US" altLang="zh-CN" b="1" dirty="0"/>
              <a:t>2001</a:t>
            </a:r>
            <a:r>
              <a:rPr lang="zh-CN" altLang="en-US" b="1" dirty="0"/>
              <a:t>年：模型驱动架构</a:t>
            </a:r>
            <a:endParaRPr lang="zh-CN" altLang="en-US" dirty="0"/>
          </a:p>
          <a:p>
            <a:endParaRPr lang="en-US" altLang="zh-CN" dirty="0">
              <a:latin typeface="Times New Roman" panose="02020603050405020304" pitchFamily="18" charset="0"/>
            </a:endParaRPr>
          </a:p>
          <a:p>
            <a:r>
              <a:rPr lang="zh-CN" altLang="en-US" dirty="0">
                <a:latin typeface="Times New Roman" panose="02020603050405020304" pitchFamily="18" charset="0"/>
              </a:rPr>
              <a:t>为了减少部门和开发之间的距离，对象管理组织</a:t>
            </a:r>
            <a:r>
              <a:rPr lang="en-US" altLang="zh-CN" dirty="0">
                <a:latin typeface="Times New Roman" panose="02020603050405020304" pitchFamily="18" charset="0"/>
              </a:rPr>
              <a:t>(OMG</a:t>
            </a:r>
            <a:r>
              <a:rPr lang="zh-CN" altLang="en-US" dirty="0">
                <a:latin typeface="Times New Roman" panose="02020603050405020304" pitchFamily="18" charset="0"/>
              </a:rPr>
              <a:t>，</a:t>
            </a:r>
            <a:r>
              <a:rPr lang="en-US" altLang="zh-CN" dirty="0">
                <a:latin typeface="Times New Roman" panose="02020603050405020304" pitchFamily="18" charset="0"/>
              </a:rPr>
              <a:t>Object Management Group)</a:t>
            </a:r>
            <a:r>
              <a:rPr lang="zh-CN" altLang="en-US" dirty="0">
                <a:latin typeface="Times New Roman" panose="02020603050405020304" pitchFamily="18" charset="0"/>
              </a:rPr>
              <a:t>在</a:t>
            </a:r>
            <a:r>
              <a:rPr lang="en-US" altLang="zh-CN" dirty="0">
                <a:latin typeface="Times New Roman" panose="02020603050405020304" pitchFamily="18" charset="0"/>
              </a:rPr>
              <a:t>2001</a:t>
            </a:r>
            <a:r>
              <a:rPr lang="zh-CN" altLang="en-US" dirty="0">
                <a:latin typeface="Times New Roman" panose="02020603050405020304" pitchFamily="18" charset="0"/>
              </a:rPr>
              <a:t>年推出了模型驱动架构</a:t>
            </a:r>
            <a:r>
              <a:rPr lang="en-US" altLang="zh-CN" dirty="0">
                <a:latin typeface="Times New Roman" panose="02020603050405020304" pitchFamily="18" charset="0"/>
              </a:rPr>
              <a:t>(MDA)</a:t>
            </a:r>
            <a:r>
              <a:rPr lang="zh-CN" altLang="en-US" dirty="0">
                <a:latin typeface="Times New Roman" panose="02020603050405020304" pitchFamily="18" charset="0"/>
              </a:rPr>
              <a:t>。作为一种软件设计方法，它提供了一组指导方针，用于将规范构建和表示为模型。</a:t>
            </a:r>
            <a:endParaRPr lang="en-US" altLang="zh-CN" dirty="0">
              <a:latin typeface="Times New Roman" panose="02020603050405020304" pitchFamily="18" charset="0"/>
            </a:endParaRPr>
          </a:p>
          <a:p>
            <a:endParaRPr lang="zh-CN" altLang="en-US" dirty="0">
              <a:latin typeface="Times New Roman" panose="02020603050405020304" pitchFamily="18" charset="0"/>
            </a:endParaRPr>
          </a:p>
          <a:p>
            <a:r>
              <a:rPr lang="zh-CN" altLang="en-US" dirty="0">
                <a:latin typeface="Times New Roman" panose="02020603050405020304" pitchFamily="18" charset="0"/>
              </a:rPr>
              <a:t>模型支持域的整体视图，综合考虑技术和业务需求，随后转换为可执行代码。在开发和运行时使用生成器和解释器来生成或解释模型中的代码。</a:t>
            </a:r>
            <a:endParaRPr lang="en-US" altLang="zh-CN" dirty="0">
              <a:latin typeface="Times New Roman" panose="02020603050405020304" pitchFamily="18" charset="0"/>
            </a:endParaRPr>
          </a:p>
          <a:p>
            <a:endParaRPr lang="zh-CN" altLang="en-US" dirty="0">
              <a:latin typeface="Times New Roman" panose="02020603050405020304" pitchFamily="18" charset="0"/>
            </a:endParaRPr>
          </a:p>
          <a:p>
            <a:r>
              <a:rPr lang="zh-CN" altLang="en-US" dirty="0">
                <a:latin typeface="Times New Roman" panose="02020603050405020304" pitchFamily="18" charset="0"/>
              </a:rPr>
              <a:t>随着</a:t>
            </a:r>
            <a:r>
              <a:rPr lang="en-US" altLang="zh-CN" dirty="0">
                <a:latin typeface="Times New Roman" panose="02020603050405020304" pitchFamily="18" charset="0"/>
              </a:rPr>
              <a:t>MDA</a:t>
            </a:r>
            <a:r>
              <a:rPr lang="zh-CN" altLang="en-US" dirty="0">
                <a:latin typeface="Times New Roman" panose="02020603050405020304" pitchFamily="18" charset="0"/>
              </a:rPr>
              <a:t>和微软软件工厂的出现，模型驱动软件开发</a:t>
            </a:r>
            <a:r>
              <a:rPr lang="en-US" altLang="zh-CN" dirty="0">
                <a:latin typeface="Times New Roman" panose="02020603050405020304" pitchFamily="18" charset="0"/>
              </a:rPr>
              <a:t>(MDSD</a:t>
            </a:r>
            <a:r>
              <a:rPr lang="zh-CN" altLang="en-US" dirty="0">
                <a:latin typeface="Times New Roman" panose="02020603050405020304" pitchFamily="18" charset="0"/>
              </a:rPr>
              <a:t>，</a:t>
            </a:r>
            <a:r>
              <a:rPr lang="en-US" altLang="zh-CN" dirty="0">
                <a:latin typeface="Times New Roman" panose="02020603050405020304" pitchFamily="18" charset="0"/>
              </a:rPr>
              <a:t>Model-Driven Software Development)</a:t>
            </a:r>
            <a:r>
              <a:rPr lang="zh-CN" altLang="en-US" dirty="0">
                <a:latin typeface="Times New Roman" panose="02020603050405020304" pitchFamily="18" charset="0"/>
              </a:rPr>
              <a:t>吸引了很多使用</a:t>
            </a:r>
            <a:r>
              <a:rPr lang="en-US" altLang="zh-CN" dirty="0">
                <a:latin typeface="Times New Roman" panose="02020603050405020304" pitchFamily="18" charset="0"/>
              </a:rPr>
              <a:t>UML(</a:t>
            </a:r>
            <a:r>
              <a:rPr lang="zh-CN" altLang="en-US" dirty="0">
                <a:latin typeface="Times New Roman" panose="02020603050405020304" pitchFamily="18" charset="0"/>
              </a:rPr>
              <a:t>统一建模语言，</a:t>
            </a:r>
            <a:r>
              <a:rPr lang="en-US" altLang="zh-CN" dirty="0">
                <a:latin typeface="Times New Roman" panose="02020603050405020304" pitchFamily="18" charset="0"/>
              </a:rPr>
              <a:t>Unified Modeling Language)</a:t>
            </a:r>
            <a:r>
              <a:rPr lang="zh-CN" altLang="en-US" dirty="0">
                <a:latin typeface="Times New Roman" panose="02020603050405020304" pitchFamily="18" charset="0"/>
              </a:rPr>
              <a:t>和</a:t>
            </a:r>
            <a:r>
              <a:rPr lang="en-US" altLang="zh-CN" dirty="0">
                <a:latin typeface="Times New Roman" panose="02020603050405020304" pitchFamily="18" charset="0"/>
              </a:rPr>
              <a:t>BPMN(</a:t>
            </a:r>
            <a:r>
              <a:rPr lang="zh-CN" altLang="en-US" dirty="0">
                <a:latin typeface="Times New Roman" panose="02020603050405020304" pitchFamily="18" charset="0"/>
              </a:rPr>
              <a:t>业务流程建模符号，</a:t>
            </a:r>
            <a:r>
              <a:rPr lang="en-US" altLang="zh-CN" dirty="0">
                <a:latin typeface="Times New Roman" panose="02020603050405020304" pitchFamily="18" charset="0"/>
              </a:rPr>
              <a:t>Business Process Modeling Notation)</a:t>
            </a:r>
            <a:r>
              <a:rPr lang="zh-CN" altLang="en-US" dirty="0">
                <a:latin typeface="Times New Roman" panose="02020603050405020304" pitchFamily="18" charset="0"/>
              </a:rPr>
              <a:t>等工具的程序员的兴趣。</a:t>
            </a:r>
          </a:p>
        </p:txBody>
      </p:sp>
      <p:pic>
        <p:nvPicPr>
          <p:cNvPr id="6146" name="Picture 2" descr="图片">
            <a:extLst>
              <a:ext uri="{FF2B5EF4-FFF2-40B4-BE49-F238E27FC236}">
                <a16:creationId xmlns:a16="http://schemas.microsoft.com/office/drawing/2014/main" xmlns="" id="{B5264743-FFB3-4ABF-AEF7-ACFDB83DCBB4}"/>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8274148" y="973503"/>
            <a:ext cx="3693679" cy="5741883"/>
          </a:xfrm>
          <a:prstGeom prst="rect">
            <a:avLst/>
          </a:prstGeom>
          <a:noFill/>
          <a:extLst>
            <a:ext uri="{909E8E84-426E-40DD-AFC4-6F175D3DCCD1}">
              <a14:hiddenFill xmlns:a14="http://schemas.microsoft.com/office/drawing/2010/main" xmlns="">
                <a:solidFill>
                  <a:srgbClr val="FFFFFF"/>
                </a:solidFill>
              </a14:hiddenFill>
            </a:ext>
          </a:extLst>
        </p:spPr>
      </p:pic>
    </p:spTree>
    <p:custDataLst>
      <p:tags r:id="rId1"/>
    </p:custDataLst>
    <p:extLst>
      <p:ext uri="{BB962C8B-B14F-4D97-AF65-F5344CB8AC3E}">
        <p14:creationId xmlns:p14="http://schemas.microsoft.com/office/powerpoint/2010/main" xmlns="" val="191394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B0038806-EDA4-4DC1-ABD7-E3E6651E1340}"/>
              </a:ext>
            </a:extLst>
          </p:cNvPr>
          <p:cNvSpPr/>
          <p:nvPr/>
        </p:nvSpPr>
        <p:spPr>
          <a:xfrm>
            <a:off x="0" y="0"/>
            <a:ext cx="12192000" cy="89762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b="1" dirty="0">
                <a:latin typeface="黑体" panose="02010609060101010101" pitchFamily="49" charset="-122"/>
                <a:ea typeface="黑体" panose="02010609060101010101" pitchFamily="49" charset="-122"/>
              </a:rPr>
              <a:t>      </a:t>
            </a:r>
            <a:r>
              <a:rPr lang="zh-CN" altLang="en-US" sz="3600" b="1" dirty="0">
                <a:latin typeface="微软雅黑" panose="020B0503020204020204" pitchFamily="34" charset="-122"/>
                <a:ea typeface="微软雅黑" panose="020B0503020204020204" pitchFamily="34" charset="-122"/>
              </a:rPr>
              <a:t>低代码软件工程</a:t>
            </a:r>
          </a:p>
        </p:txBody>
      </p:sp>
      <p:pic>
        <p:nvPicPr>
          <p:cNvPr id="7" name="图片 6">
            <a:extLst>
              <a:ext uri="{FF2B5EF4-FFF2-40B4-BE49-F238E27FC236}">
                <a16:creationId xmlns:a16="http://schemas.microsoft.com/office/drawing/2014/main" xmlns="" id="{617FA88E-6A22-4EBD-92DB-53685667025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389" y="0"/>
            <a:ext cx="922789" cy="897622"/>
          </a:xfrm>
          <a:prstGeom prst="rect">
            <a:avLst/>
          </a:prstGeom>
          <a:solidFill>
            <a:schemeClr val="accent1"/>
          </a:solidFill>
        </p:spPr>
      </p:pic>
      <p:sp>
        <p:nvSpPr>
          <p:cNvPr id="5" name="Title 4">
            <a:extLst>
              <a:ext uri="{FF2B5EF4-FFF2-40B4-BE49-F238E27FC236}">
                <a16:creationId xmlns:a16="http://schemas.microsoft.com/office/drawing/2014/main" xmlns="" id="{00B62054-29D1-40D0-9CCA-AD2FD100FA2D}"/>
              </a:ext>
            </a:extLst>
          </p:cNvPr>
          <p:cNvSpPr txBox="1">
            <a:spLocks/>
          </p:cNvSpPr>
          <p:nvPr/>
        </p:nvSpPr>
        <p:spPr>
          <a:xfrm>
            <a:off x="224173" y="1151654"/>
            <a:ext cx="4481177" cy="576000"/>
          </a:xfrm>
          <a:prstGeom prst="rect">
            <a:avLst/>
          </a:prstGeom>
          <a:solidFill>
            <a:srgbClr val="C00000"/>
          </a:solidFill>
          <a:ln w="28575">
            <a:solidFill>
              <a:srgbClr val="C00000"/>
            </a:solidFill>
          </a:ln>
        </p:spPr>
        <p:txBody>
          <a:bodyPr wrap="square" tIns="72000" bIns="72000" anchor="ctr" anchorCtr="1">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pPr algn="ctr"/>
            <a:r>
              <a:rPr lang="zh-CN" altLang="en-US" dirty="0">
                <a:solidFill>
                  <a:schemeClr val="bg1"/>
                </a:solidFill>
                <a:latin typeface="Times New Roman" panose="02020603050405020304" pitchFamily="18" charset="0"/>
                <a:cs typeface="Times New Roman" panose="02020603050405020304" pitchFamily="18" charset="0"/>
              </a:rPr>
              <a:t>低代码技术发展历程</a:t>
            </a:r>
            <a:endParaRPr lang="en-US" dirty="0">
              <a:solidFill>
                <a:schemeClr val="bg1"/>
              </a:solidFill>
            </a:endParaRPr>
          </a:p>
        </p:txBody>
      </p:sp>
      <p:sp>
        <p:nvSpPr>
          <p:cNvPr id="8" name="文本框 7">
            <a:extLst>
              <a:ext uri="{FF2B5EF4-FFF2-40B4-BE49-F238E27FC236}">
                <a16:creationId xmlns:a16="http://schemas.microsoft.com/office/drawing/2014/main" xmlns="" id="{B2629A5B-5F99-4AC6-8194-51BE22B95CEE}"/>
              </a:ext>
            </a:extLst>
          </p:cNvPr>
          <p:cNvSpPr txBox="1"/>
          <p:nvPr/>
        </p:nvSpPr>
        <p:spPr>
          <a:xfrm>
            <a:off x="142614" y="2828781"/>
            <a:ext cx="8131534" cy="2031325"/>
          </a:xfrm>
          <a:prstGeom prst="rect">
            <a:avLst/>
          </a:prstGeom>
          <a:noFill/>
        </p:spPr>
        <p:txBody>
          <a:bodyPr wrap="square" rtlCol="0">
            <a:spAutoFit/>
          </a:bodyPr>
          <a:lstStyle/>
          <a:p>
            <a:pPr marL="285750" indent="-285750">
              <a:buFont typeface="Wingdings" panose="05000000000000000000" pitchFamily="2" charset="2"/>
              <a:buChar char="l"/>
            </a:pPr>
            <a:r>
              <a:rPr lang="en-US" altLang="zh-CN" b="1" dirty="0"/>
              <a:t>2007</a:t>
            </a:r>
            <a:r>
              <a:rPr lang="zh-CN" altLang="en-US" b="1" dirty="0"/>
              <a:t>年：移动平台</a:t>
            </a:r>
            <a:endParaRPr lang="zh-CN" altLang="en-US" dirty="0"/>
          </a:p>
          <a:p>
            <a:endParaRPr lang="en-US" altLang="zh-CN" dirty="0">
              <a:latin typeface="Times New Roman" panose="02020603050405020304" pitchFamily="18" charset="0"/>
            </a:endParaRPr>
          </a:p>
          <a:p>
            <a:r>
              <a:rPr lang="zh-CN" altLang="en-US" dirty="0"/>
              <a:t>随着苹果在</a:t>
            </a:r>
            <a:r>
              <a:rPr lang="en-US" altLang="zh-CN" dirty="0"/>
              <a:t>2007</a:t>
            </a:r>
            <a:r>
              <a:rPr lang="zh-CN" altLang="en-US" dirty="0"/>
              <a:t>年发布</a:t>
            </a:r>
            <a:r>
              <a:rPr lang="en-US" altLang="zh-CN" dirty="0"/>
              <a:t>iPhone iOS</a:t>
            </a:r>
            <a:r>
              <a:rPr lang="zh-CN" altLang="en-US" dirty="0"/>
              <a:t>进入移动设备市场，以及一年后谷歌的</a:t>
            </a:r>
            <a:r>
              <a:rPr lang="en-US" altLang="zh-CN" dirty="0"/>
              <a:t>Android</a:t>
            </a:r>
            <a:r>
              <a:rPr lang="zh-CN" altLang="en-US" dirty="0"/>
              <a:t>问世，各种移动平台应运而生。</a:t>
            </a:r>
          </a:p>
          <a:p>
            <a:endParaRPr lang="en-US" altLang="zh-CN" dirty="0"/>
          </a:p>
          <a:p>
            <a:r>
              <a:rPr lang="zh-CN" altLang="en-US" dirty="0"/>
              <a:t>开发者积极使用</a:t>
            </a:r>
            <a:r>
              <a:rPr lang="en-US" altLang="zh-CN" dirty="0"/>
              <a:t>Android Studio</a:t>
            </a:r>
            <a:r>
              <a:rPr lang="zh-CN" altLang="en-US" dirty="0"/>
              <a:t>和</a:t>
            </a:r>
            <a:r>
              <a:rPr lang="en-US" altLang="zh-CN" dirty="0" err="1"/>
              <a:t>Xcode</a:t>
            </a:r>
            <a:r>
              <a:rPr lang="zh-CN" altLang="en-US" dirty="0"/>
              <a:t>等</a:t>
            </a:r>
            <a:r>
              <a:rPr lang="zh-CN" altLang="en-US" b="1" u="sng" dirty="0"/>
              <a:t>可视化编辑器</a:t>
            </a:r>
            <a:r>
              <a:rPr lang="zh-CN" altLang="en-US" dirty="0"/>
              <a:t>在本地开发</a:t>
            </a:r>
            <a:r>
              <a:rPr lang="en-US" altLang="zh-CN" dirty="0"/>
              <a:t>Android</a:t>
            </a:r>
            <a:r>
              <a:rPr lang="zh-CN" altLang="en-US" dirty="0"/>
              <a:t>和</a:t>
            </a:r>
            <a:r>
              <a:rPr lang="en-US" altLang="zh-CN" dirty="0"/>
              <a:t>iOS</a:t>
            </a:r>
            <a:r>
              <a:rPr lang="zh-CN" altLang="en-US" dirty="0"/>
              <a:t>应用。</a:t>
            </a:r>
          </a:p>
        </p:txBody>
      </p:sp>
      <p:pic>
        <p:nvPicPr>
          <p:cNvPr id="6146" name="Picture 2" descr="图片">
            <a:extLst>
              <a:ext uri="{FF2B5EF4-FFF2-40B4-BE49-F238E27FC236}">
                <a16:creationId xmlns:a16="http://schemas.microsoft.com/office/drawing/2014/main" xmlns="" id="{B5264743-FFB3-4ABF-AEF7-ACFDB83DCBB4}"/>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8274148" y="973503"/>
            <a:ext cx="3693679" cy="5741883"/>
          </a:xfrm>
          <a:prstGeom prst="rect">
            <a:avLst/>
          </a:prstGeom>
          <a:noFill/>
          <a:extLst>
            <a:ext uri="{909E8E84-426E-40DD-AFC4-6F175D3DCCD1}">
              <a14:hiddenFill xmlns:a14="http://schemas.microsoft.com/office/drawing/2010/main" xmlns="">
                <a:solidFill>
                  <a:srgbClr val="FFFFFF"/>
                </a:solidFill>
              </a14:hiddenFill>
            </a:ext>
          </a:extLst>
        </p:spPr>
      </p:pic>
    </p:spTree>
    <p:custDataLst>
      <p:tags r:id="rId1"/>
    </p:custDataLst>
    <p:extLst>
      <p:ext uri="{BB962C8B-B14F-4D97-AF65-F5344CB8AC3E}">
        <p14:creationId xmlns:p14="http://schemas.microsoft.com/office/powerpoint/2010/main" xmlns="" val="1097610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B0038806-EDA4-4DC1-ABD7-E3E6651E1340}"/>
              </a:ext>
            </a:extLst>
          </p:cNvPr>
          <p:cNvSpPr/>
          <p:nvPr/>
        </p:nvSpPr>
        <p:spPr>
          <a:xfrm>
            <a:off x="0" y="0"/>
            <a:ext cx="12192000" cy="89762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b="1" dirty="0">
                <a:latin typeface="黑体" panose="02010609060101010101" pitchFamily="49" charset="-122"/>
                <a:ea typeface="黑体" panose="02010609060101010101" pitchFamily="49" charset="-122"/>
              </a:rPr>
              <a:t>      </a:t>
            </a:r>
            <a:r>
              <a:rPr lang="zh-CN" altLang="en-US" sz="3600" b="1" dirty="0">
                <a:latin typeface="微软雅黑" panose="020B0503020204020204" pitchFamily="34" charset="-122"/>
                <a:ea typeface="微软雅黑" panose="020B0503020204020204" pitchFamily="34" charset="-122"/>
              </a:rPr>
              <a:t>低代码软件工程</a:t>
            </a:r>
          </a:p>
        </p:txBody>
      </p:sp>
      <p:pic>
        <p:nvPicPr>
          <p:cNvPr id="7" name="图片 6">
            <a:extLst>
              <a:ext uri="{FF2B5EF4-FFF2-40B4-BE49-F238E27FC236}">
                <a16:creationId xmlns:a16="http://schemas.microsoft.com/office/drawing/2014/main" xmlns="" id="{617FA88E-6A22-4EBD-92DB-53685667025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389" y="0"/>
            <a:ext cx="922789" cy="897622"/>
          </a:xfrm>
          <a:prstGeom prst="rect">
            <a:avLst/>
          </a:prstGeom>
          <a:solidFill>
            <a:schemeClr val="accent1"/>
          </a:solidFill>
        </p:spPr>
      </p:pic>
      <p:sp>
        <p:nvSpPr>
          <p:cNvPr id="5" name="Title 4">
            <a:extLst>
              <a:ext uri="{FF2B5EF4-FFF2-40B4-BE49-F238E27FC236}">
                <a16:creationId xmlns:a16="http://schemas.microsoft.com/office/drawing/2014/main" xmlns="" id="{00B62054-29D1-40D0-9CCA-AD2FD100FA2D}"/>
              </a:ext>
            </a:extLst>
          </p:cNvPr>
          <p:cNvSpPr txBox="1">
            <a:spLocks/>
          </p:cNvSpPr>
          <p:nvPr/>
        </p:nvSpPr>
        <p:spPr>
          <a:xfrm>
            <a:off x="224173" y="1067764"/>
            <a:ext cx="4481177" cy="576000"/>
          </a:xfrm>
          <a:prstGeom prst="rect">
            <a:avLst/>
          </a:prstGeom>
          <a:solidFill>
            <a:srgbClr val="C00000"/>
          </a:solidFill>
          <a:ln w="28575">
            <a:solidFill>
              <a:srgbClr val="C00000"/>
            </a:solidFill>
          </a:ln>
        </p:spPr>
        <p:txBody>
          <a:bodyPr wrap="square" tIns="72000" bIns="72000" anchor="ctr" anchorCtr="1">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pPr algn="ctr"/>
            <a:r>
              <a:rPr lang="zh-CN" altLang="en-US" dirty="0">
                <a:solidFill>
                  <a:schemeClr val="bg1"/>
                </a:solidFill>
                <a:latin typeface="Times New Roman" panose="02020603050405020304" pitchFamily="18" charset="0"/>
                <a:cs typeface="Times New Roman" panose="02020603050405020304" pitchFamily="18" charset="0"/>
              </a:rPr>
              <a:t>低代码技术发展历程</a:t>
            </a:r>
            <a:endParaRPr lang="en-US" dirty="0">
              <a:solidFill>
                <a:schemeClr val="bg1"/>
              </a:solidFill>
            </a:endParaRPr>
          </a:p>
        </p:txBody>
      </p:sp>
      <p:sp>
        <p:nvSpPr>
          <p:cNvPr id="8" name="文本框 7">
            <a:extLst>
              <a:ext uri="{FF2B5EF4-FFF2-40B4-BE49-F238E27FC236}">
                <a16:creationId xmlns:a16="http://schemas.microsoft.com/office/drawing/2014/main" xmlns="" id="{B2629A5B-5F99-4AC6-8194-51BE22B95CEE}"/>
              </a:ext>
            </a:extLst>
          </p:cNvPr>
          <p:cNvSpPr txBox="1"/>
          <p:nvPr/>
        </p:nvSpPr>
        <p:spPr>
          <a:xfrm>
            <a:off x="142614" y="1813906"/>
            <a:ext cx="8131534" cy="4524315"/>
          </a:xfrm>
          <a:prstGeom prst="rect">
            <a:avLst/>
          </a:prstGeom>
          <a:noFill/>
        </p:spPr>
        <p:txBody>
          <a:bodyPr wrap="square" rtlCol="0">
            <a:spAutoFit/>
          </a:bodyPr>
          <a:lstStyle/>
          <a:p>
            <a:pPr marL="285750" indent="-285750">
              <a:buFont typeface="Wingdings" panose="05000000000000000000" pitchFamily="2" charset="2"/>
              <a:buChar char="l"/>
            </a:pPr>
            <a:r>
              <a:rPr lang="en-US" altLang="zh-CN" b="1" dirty="0"/>
              <a:t>2014</a:t>
            </a:r>
            <a:r>
              <a:rPr lang="zh-CN" altLang="en-US" b="1" dirty="0"/>
              <a:t>年：低代码与低代码开发平台</a:t>
            </a:r>
            <a:endParaRPr lang="zh-CN" altLang="en-US" dirty="0"/>
          </a:p>
          <a:p>
            <a:endParaRPr lang="en-US" altLang="zh-CN" dirty="0">
              <a:latin typeface="Times New Roman" panose="02020603050405020304" pitchFamily="18" charset="0"/>
            </a:endParaRPr>
          </a:p>
          <a:p>
            <a:r>
              <a:rPr lang="en-US" altLang="zh-CN" dirty="0"/>
              <a:t>2014</a:t>
            </a:r>
            <a:r>
              <a:rPr lang="zh-CN" altLang="en-US" dirty="0"/>
              <a:t>年，弗雷斯特集团</a:t>
            </a:r>
            <a:r>
              <a:rPr lang="en-US" altLang="zh-CN" dirty="0"/>
              <a:t>(Forrester)</a:t>
            </a:r>
            <a:r>
              <a:rPr lang="zh-CN" altLang="en-US" dirty="0"/>
              <a:t>发表了一篇文章，此后“低代码”</a:t>
            </a:r>
            <a:r>
              <a:rPr lang="en-US" altLang="zh-CN" dirty="0"/>
              <a:t>(low-code)</a:t>
            </a:r>
            <a:r>
              <a:rPr lang="zh-CN" altLang="en-US" dirty="0"/>
              <a:t>一词成为显学。其目标是将尽可能多的概念整合到一个平台上，从而使编写代码变得不必要或至少显著减少。</a:t>
            </a:r>
          </a:p>
          <a:p>
            <a:endParaRPr lang="en-US" altLang="zh-CN" dirty="0"/>
          </a:p>
          <a:p>
            <a:r>
              <a:rPr lang="zh-CN" altLang="en-US" dirty="0"/>
              <a:t>低代码平台包含</a:t>
            </a:r>
            <a:r>
              <a:rPr lang="en-US" altLang="zh-CN" dirty="0"/>
              <a:t>RAD</a:t>
            </a:r>
            <a:r>
              <a:rPr lang="zh-CN" altLang="en-US" dirty="0"/>
              <a:t>和</a:t>
            </a:r>
            <a:r>
              <a:rPr lang="en-US" altLang="zh-CN" dirty="0"/>
              <a:t>MDSD</a:t>
            </a:r>
            <a:r>
              <a:rPr lang="zh-CN" altLang="en-US" dirty="0"/>
              <a:t>过程，并将</a:t>
            </a:r>
            <a:r>
              <a:rPr lang="en-US" altLang="zh-CN" dirty="0"/>
              <a:t>ALM(</a:t>
            </a:r>
            <a:r>
              <a:rPr lang="zh-CN" altLang="en-US" dirty="0"/>
              <a:t>应用程序生命周期管理，</a:t>
            </a:r>
            <a:r>
              <a:rPr lang="en-US" altLang="zh-CN" dirty="0"/>
              <a:t>Application Life Cycle Management)</a:t>
            </a:r>
            <a:r>
              <a:rPr lang="zh-CN" altLang="en-US" dirty="0"/>
              <a:t>以及持续集成</a:t>
            </a:r>
            <a:r>
              <a:rPr lang="en-US" altLang="zh-CN" dirty="0"/>
              <a:t>(CI</a:t>
            </a:r>
            <a:r>
              <a:rPr lang="zh-CN" altLang="en-US" dirty="0"/>
              <a:t>，</a:t>
            </a:r>
            <a:r>
              <a:rPr lang="en-US" altLang="zh-CN" dirty="0"/>
              <a:t>Continuous Integration)</a:t>
            </a:r>
            <a:r>
              <a:rPr lang="zh-CN" altLang="en-US" dirty="0"/>
              <a:t>或持续部署</a:t>
            </a:r>
            <a:r>
              <a:rPr lang="en-US" altLang="zh-CN" dirty="0"/>
              <a:t>(CD</a:t>
            </a:r>
            <a:r>
              <a:rPr lang="zh-CN" altLang="en-US" dirty="0"/>
              <a:t>，</a:t>
            </a:r>
            <a:r>
              <a:rPr lang="en-US" altLang="zh-CN" dirty="0"/>
              <a:t>Continuous Deployment)</a:t>
            </a:r>
            <a:r>
              <a:rPr lang="zh-CN" altLang="en-US" dirty="0"/>
              <a:t>集成到开发、测试和生产环境中。</a:t>
            </a:r>
          </a:p>
          <a:p>
            <a:endParaRPr lang="en-US" altLang="zh-CN" dirty="0"/>
          </a:p>
          <a:p>
            <a:r>
              <a:rPr lang="zh-CN" altLang="en-US" dirty="0"/>
              <a:t>为了支持整个环境的“拖放”创建，必须有</a:t>
            </a:r>
            <a:r>
              <a:rPr lang="en-US" altLang="zh-CN" dirty="0"/>
              <a:t>PaaS(</a:t>
            </a:r>
            <a:r>
              <a:rPr lang="zh-CN" altLang="en-US" dirty="0"/>
              <a:t>平台即服务，</a:t>
            </a:r>
            <a:r>
              <a:rPr lang="en-US" altLang="zh-CN" dirty="0"/>
              <a:t>Platform as a Service)</a:t>
            </a:r>
            <a:r>
              <a:rPr lang="zh-CN" altLang="en-US" dirty="0"/>
              <a:t>的支持。通常使用公有云服务提供的</a:t>
            </a:r>
            <a:r>
              <a:rPr lang="en-US" altLang="zh-CN" dirty="0"/>
              <a:t>PaaS</a:t>
            </a:r>
            <a:r>
              <a:rPr lang="zh-CN" altLang="en-US" dirty="0"/>
              <a:t>，但也可以使用企业内部服务（如基于</a:t>
            </a:r>
            <a:r>
              <a:rPr lang="en-US" altLang="zh-CN" dirty="0"/>
              <a:t>OpenShift</a:t>
            </a:r>
            <a:r>
              <a:rPr lang="zh-CN" altLang="en-US" dirty="0"/>
              <a:t>的容器平台）。</a:t>
            </a:r>
          </a:p>
          <a:p>
            <a:endParaRPr lang="en-US" altLang="zh-CN" dirty="0"/>
          </a:p>
          <a:p>
            <a:r>
              <a:rPr lang="en-US" altLang="zh-CN" dirty="0" err="1"/>
              <a:t>aPaaS</a:t>
            </a:r>
            <a:r>
              <a:rPr lang="en-US" altLang="zh-CN" dirty="0"/>
              <a:t>(</a:t>
            </a:r>
            <a:r>
              <a:rPr lang="zh-CN" altLang="en-US" dirty="0"/>
              <a:t>应用平台即服务，</a:t>
            </a:r>
            <a:r>
              <a:rPr lang="en-US" altLang="zh-CN" dirty="0"/>
              <a:t>Application Platform as a Service)</a:t>
            </a:r>
            <a:r>
              <a:rPr lang="zh-CN" altLang="en-US" dirty="0"/>
              <a:t>提供了应用程序整个生命周期所需的一切</a:t>
            </a:r>
            <a:r>
              <a:rPr lang="en-US" altLang="zh-CN" dirty="0"/>
              <a:t>:</a:t>
            </a:r>
            <a:r>
              <a:rPr lang="zh-CN" altLang="en-US" dirty="0"/>
              <a:t>从一开始的规划阶段一直到开发、验收和运维。</a:t>
            </a:r>
          </a:p>
        </p:txBody>
      </p:sp>
      <p:pic>
        <p:nvPicPr>
          <p:cNvPr id="6146" name="Picture 2" descr="图片">
            <a:extLst>
              <a:ext uri="{FF2B5EF4-FFF2-40B4-BE49-F238E27FC236}">
                <a16:creationId xmlns:a16="http://schemas.microsoft.com/office/drawing/2014/main" xmlns="" id="{B5264743-FFB3-4ABF-AEF7-ACFDB83DCBB4}"/>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8274148" y="973503"/>
            <a:ext cx="3693679" cy="5741883"/>
          </a:xfrm>
          <a:prstGeom prst="rect">
            <a:avLst/>
          </a:prstGeom>
          <a:noFill/>
          <a:extLst>
            <a:ext uri="{909E8E84-426E-40DD-AFC4-6F175D3DCCD1}">
              <a14:hiddenFill xmlns:a14="http://schemas.microsoft.com/office/drawing/2010/main" xmlns="">
                <a:solidFill>
                  <a:srgbClr val="FFFFFF"/>
                </a:solidFill>
              </a14:hiddenFill>
            </a:ext>
          </a:extLst>
        </p:spPr>
      </p:pic>
    </p:spTree>
    <p:custDataLst>
      <p:tags r:id="rId1"/>
    </p:custDataLst>
    <p:extLst>
      <p:ext uri="{BB962C8B-B14F-4D97-AF65-F5344CB8AC3E}">
        <p14:creationId xmlns:p14="http://schemas.microsoft.com/office/powerpoint/2010/main" xmlns="" val="1760768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B0038806-EDA4-4DC1-ABD7-E3E6651E1340}"/>
              </a:ext>
            </a:extLst>
          </p:cNvPr>
          <p:cNvSpPr/>
          <p:nvPr/>
        </p:nvSpPr>
        <p:spPr>
          <a:xfrm>
            <a:off x="0" y="0"/>
            <a:ext cx="12192000" cy="89762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b="1" dirty="0">
                <a:latin typeface="黑体" panose="02010609060101010101" pitchFamily="49" charset="-122"/>
                <a:ea typeface="黑体" panose="02010609060101010101" pitchFamily="49" charset="-122"/>
              </a:rPr>
              <a:t>      </a:t>
            </a:r>
            <a:r>
              <a:rPr lang="zh-CN" altLang="en-US" sz="3600" b="1" dirty="0">
                <a:latin typeface="微软雅黑" panose="020B0503020204020204" pitchFamily="34" charset="-122"/>
                <a:ea typeface="微软雅黑" panose="020B0503020204020204" pitchFamily="34" charset="-122"/>
              </a:rPr>
              <a:t>低代码软件工程</a:t>
            </a:r>
          </a:p>
        </p:txBody>
      </p:sp>
      <p:pic>
        <p:nvPicPr>
          <p:cNvPr id="7" name="图片 6">
            <a:extLst>
              <a:ext uri="{FF2B5EF4-FFF2-40B4-BE49-F238E27FC236}">
                <a16:creationId xmlns:a16="http://schemas.microsoft.com/office/drawing/2014/main" xmlns="" id="{617FA88E-6A22-4EBD-92DB-53685667025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389" y="0"/>
            <a:ext cx="922789" cy="897622"/>
          </a:xfrm>
          <a:prstGeom prst="rect">
            <a:avLst/>
          </a:prstGeom>
          <a:solidFill>
            <a:schemeClr val="accent1"/>
          </a:solidFill>
        </p:spPr>
      </p:pic>
      <p:sp>
        <p:nvSpPr>
          <p:cNvPr id="5" name="Title 4">
            <a:extLst>
              <a:ext uri="{FF2B5EF4-FFF2-40B4-BE49-F238E27FC236}">
                <a16:creationId xmlns:a16="http://schemas.microsoft.com/office/drawing/2014/main" xmlns="" id="{00B62054-29D1-40D0-9CCA-AD2FD100FA2D}"/>
              </a:ext>
            </a:extLst>
          </p:cNvPr>
          <p:cNvSpPr txBox="1">
            <a:spLocks/>
          </p:cNvSpPr>
          <p:nvPr/>
        </p:nvSpPr>
        <p:spPr>
          <a:xfrm>
            <a:off x="224173" y="1067764"/>
            <a:ext cx="4481177" cy="576000"/>
          </a:xfrm>
          <a:prstGeom prst="rect">
            <a:avLst/>
          </a:prstGeom>
          <a:solidFill>
            <a:srgbClr val="C00000"/>
          </a:solidFill>
          <a:ln w="28575">
            <a:solidFill>
              <a:srgbClr val="C00000"/>
            </a:solidFill>
          </a:ln>
        </p:spPr>
        <p:txBody>
          <a:bodyPr wrap="square" tIns="72000" bIns="72000" anchor="ctr" anchorCtr="1">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pPr algn="ctr"/>
            <a:r>
              <a:rPr lang="zh-CN" altLang="en-US" dirty="0">
                <a:solidFill>
                  <a:schemeClr val="bg1"/>
                </a:solidFill>
                <a:latin typeface="Times New Roman" panose="02020603050405020304" pitchFamily="18" charset="0"/>
                <a:cs typeface="Times New Roman" panose="02020603050405020304" pitchFamily="18" charset="0"/>
              </a:rPr>
              <a:t>低代码技术演进</a:t>
            </a:r>
            <a:endParaRPr lang="en-US" dirty="0">
              <a:solidFill>
                <a:schemeClr val="bg1"/>
              </a:solidFill>
            </a:endParaRPr>
          </a:p>
        </p:txBody>
      </p:sp>
      <p:sp>
        <p:nvSpPr>
          <p:cNvPr id="2" name="矩形: 圆角 1">
            <a:extLst>
              <a:ext uri="{FF2B5EF4-FFF2-40B4-BE49-F238E27FC236}">
                <a16:creationId xmlns:a16="http://schemas.microsoft.com/office/drawing/2014/main" xmlns="" id="{5F47B265-6D66-41D4-AE5A-860790B4E117}"/>
              </a:ext>
            </a:extLst>
          </p:cNvPr>
          <p:cNvSpPr/>
          <p:nvPr/>
        </p:nvSpPr>
        <p:spPr>
          <a:xfrm>
            <a:off x="984104" y="2869036"/>
            <a:ext cx="2776756" cy="349820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zh-CN" altLang="en-US" b="1" u="sng" dirty="0">
                <a:solidFill>
                  <a:schemeClr val="tx1"/>
                </a:solidFill>
              </a:rPr>
              <a:t>简化传统软件开发方法</a:t>
            </a:r>
            <a:r>
              <a:rPr lang="zh-CN" altLang="en-US" dirty="0">
                <a:solidFill>
                  <a:schemeClr val="tx1"/>
                </a:solidFill>
              </a:rPr>
              <a:t>的解决方案</a:t>
            </a:r>
            <a:endParaRPr lang="en-US" altLang="zh-CN" dirty="0">
              <a:solidFill>
                <a:schemeClr val="tx1"/>
              </a:solidFill>
            </a:endParaRPr>
          </a:p>
          <a:p>
            <a:pPr marL="285750" indent="-285750">
              <a:buFont typeface="Wingdings" panose="05000000000000000000" pitchFamily="2" charset="2"/>
              <a:buChar char="Ø"/>
            </a:pPr>
            <a:r>
              <a:rPr lang="zh-CN" altLang="en-US" dirty="0">
                <a:solidFill>
                  <a:schemeClr val="tx1"/>
                </a:solidFill>
              </a:rPr>
              <a:t>提供</a:t>
            </a:r>
            <a:r>
              <a:rPr lang="zh-CN" altLang="en-US" b="1" u="sng" dirty="0">
                <a:solidFill>
                  <a:schemeClr val="tx1"/>
                </a:solidFill>
              </a:rPr>
              <a:t>直观的开发环境</a:t>
            </a:r>
            <a:r>
              <a:rPr lang="zh-CN" altLang="en-US" dirty="0">
                <a:solidFill>
                  <a:schemeClr val="tx1"/>
                </a:solidFill>
              </a:rPr>
              <a:t>，通过可视化的方式来生成应用程序的基本结构和布局，以减少对传统编码的依赖。</a:t>
            </a:r>
            <a:endParaRPr lang="en-US" altLang="zh-CN" dirty="0">
              <a:solidFill>
                <a:schemeClr val="tx1"/>
              </a:solidFill>
            </a:endParaRPr>
          </a:p>
          <a:p>
            <a:pPr marL="285750" indent="-285750">
              <a:buFont typeface="Wingdings" panose="05000000000000000000" pitchFamily="2" charset="2"/>
              <a:buChar char="Ø"/>
            </a:pPr>
            <a:r>
              <a:rPr lang="zh-CN" altLang="en-US" dirty="0">
                <a:solidFill>
                  <a:schemeClr val="tx1"/>
                </a:solidFill>
              </a:rPr>
              <a:t>低代码平台的</a:t>
            </a:r>
            <a:r>
              <a:rPr lang="zh-CN" altLang="en-US" b="1" u="sng" dirty="0">
                <a:solidFill>
                  <a:schemeClr val="tx1"/>
                </a:solidFill>
              </a:rPr>
              <a:t>功能相对有限</a:t>
            </a:r>
            <a:r>
              <a:rPr lang="zh-CN" altLang="en-US" dirty="0">
                <a:solidFill>
                  <a:schemeClr val="tx1"/>
                </a:solidFill>
              </a:rPr>
              <a:t>，只能满足一些简单应用的开发需求。</a:t>
            </a:r>
          </a:p>
        </p:txBody>
      </p:sp>
      <p:sp>
        <p:nvSpPr>
          <p:cNvPr id="4" name="矩形 3">
            <a:extLst>
              <a:ext uri="{FF2B5EF4-FFF2-40B4-BE49-F238E27FC236}">
                <a16:creationId xmlns:a16="http://schemas.microsoft.com/office/drawing/2014/main" xmlns="" id="{8A08789A-E735-4489-8DA9-A675763AF316}"/>
              </a:ext>
            </a:extLst>
          </p:cNvPr>
          <p:cNvSpPr/>
          <p:nvPr/>
        </p:nvSpPr>
        <p:spPr>
          <a:xfrm>
            <a:off x="1184144" y="2239622"/>
            <a:ext cx="2376676" cy="60400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初期框架</a:t>
            </a:r>
          </a:p>
        </p:txBody>
      </p:sp>
      <p:sp>
        <p:nvSpPr>
          <p:cNvPr id="10" name="矩形 9">
            <a:extLst>
              <a:ext uri="{FF2B5EF4-FFF2-40B4-BE49-F238E27FC236}">
                <a16:creationId xmlns:a16="http://schemas.microsoft.com/office/drawing/2014/main" xmlns="" id="{952CD7FD-54E8-4535-902C-112AE1F4AC66}"/>
              </a:ext>
            </a:extLst>
          </p:cNvPr>
          <p:cNvSpPr/>
          <p:nvPr/>
        </p:nvSpPr>
        <p:spPr>
          <a:xfrm>
            <a:off x="4790536" y="2239622"/>
            <a:ext cx="2376676" cy="60400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功能增强</a:t>
            </a:r>
          </a:p>
        </p:txBody>
      </p:sp>
      <p:sp>
        <p:nvSpPr>
          <p:cNvPr id="12" name="矩形 11">
            <a:extLst>
              <a:ext uri="{FF2B5EF4-FFF2-40B4-BE49-F238E27FC236}">
                <a16:creationId xmlns:a16="http://schemas.microsoft.com/office/drawing/2014/main" xmlns="" id="{733C8C7C-1520-4A40-9883-09D9D989B5B8}"/>
              </a:ext>
            </a:extLst>
          </p:cNvPr>
          <p:cNvSpPr/>
          <p:nvPr/>
        </p:nvSpPr>
        <p:spPr>
          <a:xfrm>
            <a:off x="8396928" y="2239622"/>
            <a:ext cx="2376676" cy="60400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智能化和可扩展性</a:t>
            </a:r>
          </a:p>
        </p:txBody>
      </p:sp>
      <p:sp>
        <p:nvSpPr>
          <p:cNvPr id="13" name="矩形: 圆角 12">
            <a:extLst>
              <a:ext uri="{FF2B5EF4-FFF2-40B4-BE49-F238E27FC236}">
                <a16:creationId xmlns:a16="http://schemas.microsoft.com/office/drawing/2014/main" xmlns="" id="{D9D253C0-9896-40AC-A7AB-CE27891B2957}"/>
              </a:ext>
            </a:extLst>
          </p:cNvPr>
          <p:cNvSpPr/>
          <p:nvPr/>
        </p:nvSpPr>
        <p:spPr>
          <a:xfrm>
            <a:off x="4590496" y="2869036"/>
            <a:ext cx="2776756" cy="349820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zh-CN" altLang="en-US" dirty="0">
                <a:solidFill>
                  <a:schemeClr val="tx1"/>
                </a:solidFill>
              </a:rPr>
              <a:t>引入</a:t>
            </a:r>
            <a:r>
              <a:rPr lang="zh-CN" altLang="en-US" b="1" u="sng" dirty="0">
                <a:solidFill>
                  <a:schemeClr val="tx1"/>
                </a:solidFill>
              </a:rPr>
              <a:t>更多的开发工具和功能模块</a:t>
            </a:r>
            <a:r>
              <a:rPr lang="zh-CN" altLang="en-US" dirty="0">
                <a:solidFill>
                  <a:schemeClr val="tx1"/>
                </a:solidFill>
              </a:rPr>
              <a:t>，满足用户对于更加复杂应用的需求。包括了集成开发环境（</a:t>
            </a:r>
            <a:r>
              <a:rPr lang="en-US" altLang="zh-CN" dirty="0">
                <a:solidFill>
                  <a:schemeClr val="tx1"/>
                </a:solidFill>
              </a:rPr>
              <a:t>IDE</a:t>
            </a:r>
            <a:r>
              <a:rPr lang="zh-CN" altLang="en-US" dirty="0">
                <a:solidFill>
                  <a:schemeClr val="tx1"/>
                </a:solidFill>
              </a:rPr>
              <a:t>）、自定义组件、预置模板、自动化测试工具等。</a:t>
            </a:r>
            <a:endParaRPr lang="en-US" altLang="zh-CN" dirty="0">
              <a:solidFill>
                <a:schemeClr val="tx1"/>
              </a:solidFill>
            </a:endParaRPr>
          </a:p>
          <a:p>
            <a:pPr marL="285750" indent="-285750">
              <a:buFont typeface="Wingdings" panose="05000000000000000000" pitchFamily="2" charset="2"/>
              <a:buChar char="Ø"/>
            </a:pPr>
            <a:r>
              <a:rPr lang="zh-CN" altLang="en-US" dirty="0">
                <a:solidFill>
                  <a:schemeClr val="tx1"/>
                </a:solidFill>
              </a:rPr>
              <a:t>支持</a:t>
            </a:r>
            <a:r>
              <a:rPr lang="zh-CN" altLang="en-US" b="1" u="sng" dirty="0">
                <a:solidFill>
                  <a:schemeClr val="tx1"/>
                </a:solidFill>
              </a:rPr>
              <a:t>更广泛的应用场景</a:t>
            </a:r>
            <a:r>
              <a:rPr lang="zh-CN" altLang="en-US" dirty="0">
                <a:solidFill>
                  <a:schemeClr val="tx1"/>
                </a:solidFill>
              </a:rPr>
              <a:t>，包括企业级应用程、大型系统和跨平台开发等</a:t>
            </a:r>
          </a:p>
        </p:txBody>
      </p:sp>
      <p:sp>
        <p:nvSpPr>
          <p:cNvPr id="14" name="矩形: 圆角 13">
            <a:extLst>
              <a:ext uri="{FF2B5EF4-FFF2-40B4-BE49-F238E27FC236}">
                <a16:creationId xmlns:a16="http://schemas.microsoft.com/office/drawing/2014/main" xmlns="" id="{36949187-334D-488A-8387-B76C4B75CB5F}"/>
              </a:ext>
            </a:extLst>
          </p:cNvPr>
          <p:cNvSpPr/>
          <p:nvPr/>
        </p:nvSpPr>
        <p:spPr>
          <a:xfrm>
            <a:off x="8196888" y="2869036"/>
            <a:ext cx="2776756" cy="349820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zh-CN" altLang="en-US" dirty="0">
                <a:solidFill>
                  <a:schemeClr val="tx1"/>
                </a:solidFill>
              </a:rPr>
              <a:t>集成</a:t>
            </a:r>
            <a:r>
              <a:rPr lang="zh-CN" altLang="en-US" b="1" u="sng" dirty="0">
                <a:solidFill>
                  <a:schemeClr val="tx1"/>
                </a:solidFill>
              </a:rPr>
              <a:t>智能化工具</a:t>
            </a:r>
            <a:r>
              <a:rPr lang="zh-CN" altLang="en-US" dirty="0">
                <a:solidFill>
                  <a:schemeClr val="tx1"/>
                </a:solidFill>
              </a:rPr>
              <a:t>，实现自动化、智能化的应用构建和优化。</a:t>
            </a:r>
            <a:endParaRPr lang="en-US" altLang="zh-CN" dirty="0">
              <a:solidFill>
                <a:schemeClr val="tx1"/>
              </a:solidFill>
            </a:endParaRPr>
          </a:p>
          <a:p>
            <a:pPr marL="285750" indent="-285750">
              <a:buFont typeface="Wingdings" panose="05000000000000000000" pitchFamily="2" charset="2"/>
              <a:buChar char="Ø"/>
            </a:pPr>
            <a:r>
              <a:rPr lang="zh-CN" altLang="en-US" dirty="0">
                <a:solidFill>
                  <a:schemeClr val="tx1"/>
                </a:solidFill>
              </a:rPr>
              <a:t>重视</a:t>
            </a:r>
            <a:r>
              <a:rPr lang="zh-CN" altLang="en-US" b="1" u="sng" dirty="0">
                <a:solidFill>
                  <a:schemeClr val="tx1"/>
                </a:solidFill>
              </a:rPr>
              <a:t>可扩展性</a:t>
            </a:r>
            <a:r>
              <a:rPr lang="zh-CN" altLang="en-US" dirty="0">
                <a:solidFill>
                  <a:schemeClr val="tx1"/>
                </a:solidFill>
              </a:rPr>
              <a:t>，允许开发者对平台进行定制和扩展，以满足特定的业务需求。</a:t>
            </a:r>
            <a:endParaRPr lang="en-US" altLang="zh-CN" b="1" dirty="0">
              <a:solidFill>
                <a:schemeClr val="tx1"/>
              </a:solidFill>
            </a:endParaRPr>
          </a:p>
        </p:txBody>
      </p:sp>
      <p:sp>
        <p:nvSpPr>
          <p:cNvPr id="6" name="箭头: 右 5">
            <a:extLst>
              <a:ext uri="{FF2B5EF4-FFF2-40B4-BE49-F238E27FC236}">
                <a16:creationId xmlns:a16="http://schemas.microsoft.com/office/drawing/2014/main" xmlns="" id="{7561F30D-3B89-4596-B229-C2802882860E}"/>
              </a:ext>
            </a:extLst>
          </p:cNvPr>
          <p:cNvSpPr/>
          <p:nvPr/>
        </p:nvSpPr>
        <p:spPr>
          <a:xfrm>
            <a:off x="3884103" y="4085439"/>
            <a:ext cx="562062" cy="576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右 15">
            <a:extLst>
              <a:ext uri="{FF2B5EF4-FFF2-40B4-BE49-F238E27FC236}">
                <a16:creationId xmlns:a16="http://schemas.microsoft.com/office/drawing/2014/main" xmlns="" id="{C6EE7A13-7727-43CC-9D9D-00A931EFD026}"/>
              </a:ext>
            </a:extLst>
          </p:cNvPr>
          <p:cNvSpPr/>
          <p:nvPr/>
        </p:nvSpPr>
        <p:spPr>
          <a:xfrm>
            <a:off x="7534158" y="4085439"/>
            <a:ext cx="562062" cy="576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xmlns="" val="13553064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B0038806-EDA4-4DC1-ABD7-E3E6651E1340}"/>
              </a:ext>
            </a:extLst>
          </p:cNvPr>
          <p:cNvSpPr/>
          <p:nvPr/>
        </p:nvSpPr>
        <p:spPr>
          <a:xfrm>
            <a:off x="0" y="0"/>
            <a:ext cx="12192000" cy="89762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b="1" dirty="0">
                <a:latin typeface="黑体" panose="02010609060101010101" pitchFamily="49" charset="-122"/>
                <a:ea typeface="黑体" panose="02010609060101010101" pitchFamily="49" charset="-122"/>
              </a:rPr>
              <a:t>      </a:t>
            </a:r>
            <a:r>
              <a:rPr lang="zh-CN" altLang="en-US" sz="3600" b="1" dirty="0">
                <a:latin typeface="微软雅黑" panose="020B0503020204020204" pitchFamily="34" charset="-122"/>
                <a:ea typeface="微软雅黑" panose="020B0503020204020204" pitchFamily="34" charset="-122"/>
              </a:rPr>
              <a:t>低代码软件工程</a:t>
            </a:r>
          </a:p>
        </p:txBody>
      </p:sp>
      <p:pic>
        <p:nvPicPr>
          <p:cNvPr id="7" name="图片 6">
            <a:extLst>
              <a:ext uri="{FF2B5EF4-FFF2-40B4-BE49-F238E27FC236}">
                <a16:creationId xmlns:a16="http://schemas.microsoft.com/office/drawing/2014/main" xmlns="" id="{617FA88E-6A22-4EBD-92DB-53685667025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389" y="0"/>
            <a:ext cx="922789" cy="897622"/>
          </a:xfrm>
          <a:prstGeom prst="rect">
            <a:avLst/>
          </a:prstGeom>
          <a:solidFill>
            <a:schemeClr val="accent1"/>
          </a:solidFill>
        </p:spPr>
      </p:pic>
      <p:sp>
        <p:nvSpPr>
          <p:cNvPr id="5" name="Title 4">
            <a:extLst>
              <a:ext uri="{FF2B5EF4-FFF2-40B4-BE49-F238E27FC236}">
                <a16:creationId xmlns:a16="http://schemas.microsoft.com/office/drawing/2014/main" xmlns="" id="{00B62054-29D1-40D0-9CCA-AD2FD100FA2D}"/>
              </a:ext>
            </a:extLst>
          </p:cNvPr>
          <p:cNvSpPr txBox="1">
            <a:spLocks/>
          </p:cNvSpPr>
          <p:nvPr/>
        </p:nvSpPr>
        <p:spPr>
          <a:xfrm>
            <a:off x="224173" y="1067764"/>
            <a:ext cx="4481177" cy="576000"/>
          </a:xfrm>
          <a:prstGeom prst="rect">
            <a:avLst/>
          </a:prstGeom>
          <a:solidFill>
            <a:srgbClr val="C00000"/>
          </a:solidFill>
          <a:ln w="28575">
            <a:solidFill>
              <a:srgbClr val="C00000"/>
            </a:solidFill>
          </a:ln>
        </p:spPr>
        <p:txBody>
          <a:bodyPr wrap="square" tIns="72000" bIns="72000" anchor="ctr" anchorCtr="1">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pPr algn="ctr"/>
            <a:r>
              <a:rPr lang="zh-CN" altLang="en-US" dirty="0">
                <a:solidFill>
                  <a:schemeClr val="bg1"/>
                </a:solidFill>
                <a:latin typeface="Times New Roman" panose="02020603050405020304" pitchFamily="18" charset="0"/>
                <a:cs typeface="Times New Roman" panose="02020603050405020304" pitchFamily="18" charset="0"/>
              </a:rPr>
              <a:t>低代码技术原理</a:t>
            </a:r>
            <a:endParaRPr lang="en-US" dirty="0">
              <a:solidFill>
                <a:schemeClr val="bg1"/>
              </a:solidFill>
            </a:endParaRPr>
          </a:p>
        </p:txBody>
      </p:sp>
      <p:sp>
        <p:nvSpPr>
          <p:cNvPr id="8" name="文本框 7">
            <a:extLst>
              <a:ext uri="{FF2B5EF4-FFF2-40B4-BE49-F238E27FC236}">
                <a16:creationId xmlns:a16="http://schemas.microsoft.com/office/drawing/2014/main" xmlns="" id="{B2629A5B-5F99-4AC6-8194-51BE22B95CEE}"/>
              </a:ext>
            </a:extLst>
          </p:cNvPr>
          <p:cNvSpPr txBox="1"/>
          <p:nvPr/>
        </p:nvSpPr>
        <p:spPr>
          <a:xfrm>
            <a:off x="142614" y="1813906"/>
            <a:ext cx="7264865" cy="4801314"/>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a:t>可视化开发</a:t>
            </a:r>
            <a:endParaRPr lang="en-US" altLang="zh-CN" b="1" dirty="0"/>
          </a:p>
          <a:p>
            <a:endParaRPr lang="en-US" altLang="zh-CN" dirty="0">
              <a:latin typeface="Times New Roman" panose="02020603050405020304" pitchFamily="18" charset="0"/>
            </a:endParaRPr>
          </a:p>
          <a:p>
            <a:r>
              <a:rPr lang="zh-CN" altLang="en-US" dirty="0"/>
              <a:t>“可视化开发”是上个世纪</a:t>
            </a:r>
            <a:r>
              <a:rPr lang="en-US" altLang="zh-CN" dirty="0"/>
              <a:t>90</a:t>
            </a:r>
            <a:r>
              <a:rPr lang="zh-CN" altLang="en-US" dirty="0"/>
              <a:t>年代软件界最大的热点之一。最初的可视化专注于用户界面开发领域，可以让开发者通过拖拽的方式快速构建出用户界面，一些成熟的产品甚至可以做到“</a:t>
            </a:r>
            <a:r>
              <a:rPr lang="zh-CN" altLang="en-US" b="1" u="sng" dirty="0"/>
              <a:t>所见即所得</a:t>
            </a:r>
            <a:r>
              <a:rPr lang="zh-CN" altLang="en-US" dirty="0"/>
              <a:t>”。即便与最先进的高级语言对比，使用可视化设计开发图形界面的生产率也能高出许多。</a:t>
            </a:r>
          </a:p>
          <a:p>
            <a:endParaRPr lang="en-US" altLang="zh-CN" dirty="0"/>
          </a:p>
          <a:p>
            <a:r>
              <a:rPr lang="zh-CN" altLang="en-US" dirty="0"/>
              <a:t>在品尝到可视化的“甜头”后，可视化开发的技术和工具迎来了大发展，其应用场景早已不仅仅应用于用户界面设计。如今的可视化开发已经涵盖了</a:t>
            </a:r>
            <a:r>
              <a:rPr lang="zh-CN" altLang="en-US" b="1" u="sng" dirty="0"/>
              <a:t>数据库设计</a:t>
            </a:r>
            <a:r>
              <a:rPr lang="zh-CN" altLang="en-US" dirty="0"/>
              <a:t>、</a:t>
            </a:r>
            <a:r>
              <a:rPr lang="zh-CN" altLang="en-US" u="sng" dirty="0"/>
              <a:t>工作流设计</a:t>
            </a:r>
            <a:r>
              <a:rPr lang="zh-CN" altLang="en-US" dirty="0"/>
              <a:t>、</a:t>
            </a:r>
            <a:r>
              <a:rPr lang="zh-CN" altLang="en-US" b="1" u="sng" dirty="0"/>
              <a:t>业务逻辑设计</a:t>
            </a:r>
            <a:r>
              <a:rPr lang="zh-CN" altLang="en-US" dirty="0"/>
              <a:t>等各个领域。</a:t>
            </a:r>
          </a:p>
          <a:p>
            <a:endParaRPr lang="en-US" altLang="zh-CN" dirty="0"/>
          </a:p>
          <a:p>
            <a:r>
              <a:rPr lang="zh-CN" altLang="en-US" dirty="0"/>
              <a:t>全局来看，可视化开发在</a:t>
            </a:r>
            <a:r>
              <a:rPr lang="zh-CN" altLang="en-US" b="1" u="sng" dirty="0"/>
              <a:t>提高开发效率</a:t>
            </a:r>
            <a:r>
              <a:rPr lang="zh-CN" altLang="en-US" dirty="0"/>
              <a:t>的同时，还</a:t>
            </a:r>
            <a:r>
              <a:rPr lang="zh-CN" altLang="en-US" b="1" u="sng" dirty="0"/>
              <a:t>降低了开发的技术门槛</a:t>
            </a:r>
            <a:r>
              <a:rPr lang="zh-CN" altLang="en-US" dirty="0"/>
              <a:t>，这就让软件开发团队的构成有了更多的优化空间，如让美工参与构建用户界面，让业务人员设计业务流程等。新的团队构成除了能降低总体开发成本，还能通过减少沟通环节，提升软件团队的协同能力，</a:t>
            </a:r>
            <a:r>
              <a:rPr lang="zh-CN" altLang="en-US" b="1" u="sng" dirty="0"/>
              <a:t>加快软件交付速度</a:t>
            </a:r>
            <a:r>
              <a:rPr lang="zh-CN" altLang="en-US" dirty="0"/>
              <a:t>。</a:t>
            </a:r>
          </a:p>
        </p:txBody>
      </p:sp>
      <p:pic>
        <p:nvPicPr>
          <p:cNvPr id="6" name="图片 5">
            <a:extLst>
              <a:ext uri="{FF2B5EF4-FFF2-40B4-BE49-F238E27FC236}">
                <a16:creationId xmlns:a16="http://schemas.microsoft.com/office/drawing/2014/main" xmlns="" id="{AA8C3CEB-F131-4F71-9B69-2487858B83D9}"/>
              </a:ext>
            </a:extLst>
          </p:cNvPr>
          <p:cNvPicPr>
            <a:picLocks noChangeAspect="1"/>
          </p:cNvPicPr>
          <p:nvPr/>
        </p:nvPicPr>
        <p:blipFill>
          <a:blip r:embed="rId4"/>
          <a:stretch>
            <a:fillRect/>
          </a:stretch>
        </p:blipFill>
        <p:spPr>
          <a:xfrm>
            <a:off x="7196917" y="2818700"/>
            <a:ext cx="4852469" cy="2768017"/>
          </a:xfrm>
          <a:prstGeom prst="rect">
            <a:avLst/>
          </a:prstGeom>
        </p:spPr>
      </p:pic>
    </p:spTree>
    <p:custDataLst>
      <p:tags r:id="rId1"/>
    </p:custDataLst>
    <p:extLst>
      <p:ext uri="{BB962C8B-B14F-4D97-AF65-F5344CB8AC3E}">
        <p14:creationId xmlns:p14="http://schemas.microsoft.com/office/powerpoint/2010/main" xmlns="" val="705597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B0038806-EDA4-4DC1-ABD7-E3E6651E1340}"/>
              </a:ext>
            </a:extLst>
          </p:cNvPr>
          <p:cNvSpPr/>
          <p:nvPr/>
        </p:nvSpPr>
        <p:spPr>
          <a:xfrm>
            <a:off x="0" y="0"/>
            <a:ext cx="12192000" cy="89762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b="1" dirty="0">
                <a:latin typeface="黑体" panose="02010609060101010101" pitchFamily="49" charset="-122"/>
                <a:ea typeface="黑体" panose="02010609060101010101" pitchFamily="49" charset="-122"/>
              </a:rPr>
              <a:t>      </a:t>
            </a:r>
            <a:r>
              <a:rPr lang="zh-CN" altLang="en-US" sz="3600" b="1" dirty="0">
                <a:latin typeface="微软雅黑" panose="020B0503020204020204" pitchFamily="34" charset="-122"/>
                <a:ea typeface="微软雅黑" panose="020B0503020204020204" pitchFamily="34" charset="-122"/>
              </a:rPr>
              <a:t>低代码软件工程</a:t>
            </a:r>
          </a:p>
        </p:txBody>
      </p:sp>
      <p:pic>
        <p:nvPicPr>
          <p:cNvPr id="7" name="图片 6">
            <a:extLst>
              <a:ext uri="{FF2B5EF4-FFF2-40B4-BE49-F238E27FC236}">
                <a16:creationId xmlns:a16="http://schemas.microsoft.com/office/drawing/2014/main" xmlns="" id="{617FA88E-6A22-4EBD-92DB-53685667025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389" y="0"/>
            <a:ext cx="922789" cy="897622"/>
          </a:xfrm>
          <a:prstGeom prst="rect">
            <a:avLst/>
          </a:prstGeom>
          <a:solidFill>
            <a:schemeClr val="accent1"/>
          </a:solidFill>
        </p:spPr>
      </p:pic>
      <p:sp>
        <p:nvSpPr>
          <p:cNvPr id="5" name="Title 4">
            <a:extLst>
              <a:ext uri="{FF2B5EF4-FFF2-40B4-BE49-F238E27FC236}">
                <a16:creationId xmlns:a16="http://schemas.microsoft.com/office/drawing/2014/main" xmlns="" id="{00B62054-29D1-40D0-9CCA-AD2FD100FA2D}"/>
              </a:ext>
            </a:extLst>
          </p:cNvPr>
          <p:cNvSpPr txBox="1">
            <a:spLocks/>
          </p:cNvSpPr>
          <p:nvPr/>
        </p:nvSpPr>
        <p:spPr>
          <a:xfrm>
            <a:off x="224173" y="1067764"/>
            <a:ext cx="4481177" cy="576000"/>
          </a:xfrm>
          <a:prstGeom prst="rect">
            <a:avLst/>
          </a:prstGeom>
          <a:solidFill>
            <a:srgbClr val="C00000"/>
          </a:solidFill>
          <a:ln w="28575">
            <a:solidFill>
              <a:srgbClr val="C00000"/>
            </a:solidFill>
          </a:ln>
        </p:spPr>
        <p:txBody>
          <a:bodyPr wrap="square" tIns="72000" bIns="72000" anchor="ctr" anchorCtr="1">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pPr algn="ctr"/>
            <a:r>
              <a:rPr lang="zh-CN" altLang="en-US" dirty="0">
                <a:solidFill>
                  <a:schemeClr val="bg1"/>
                </a:solidFill>
                <a:latin typeface="Times New Roman" panose="02020603050405020304" pitchFamily="18" charset="0"/>
                <a:cs typeface="Times New Roman" panose="02020603050405020304" pitchFamily="18" charset="0"/>
              </a:rPr>
              <a:t>低代码技术原理</a:t>
            </a:r>
            <a:endParaRPr lang="en-US" dirty="0">
              <a:solidFill>
                <a:schemeClr val="bg1"/>
              </a:solidFill>
            </a:endParaRPr>
          </a:p>
        </p:txBody>
      </p:sp>
      <p:sp>
        <p:nvSpPr>
          <p:cNvPr id="8" name="文本框 7">
            <a:extLst>
              <a:ext uri="{FF2B5EF4-FFF2-40B4-BE49-F238E27FC236}">
                <a16:creationId xmlns:a16="http://schemas.microsoft.com/office/drawing/2014/main" xmlns="" id="{B2629A5B-5F99-4AC6-8194-51BE22B95CEE}"/>
              </a:ext>
            </a:extLst>
          </p:cNvPr>
          <p:cNvSpPr txBox="1"/>
          <p:nvPr/>
        </p:nvSpPr>
        <p:spPr>
          <a:xfrm>
            <a:off x="151003" y="2064398"/>
            <a:ext cx="7071918" cy="4247317"/>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a:t>组件化开发</a:t>
            </a:r>
            <a:endParaRPr lang="en-US" altLang="zh-CN" b="1" dirty="0"/>
          </a:p>
          <a:p>
            <a:endParaRPr lang="en-US" altLang="zh-CN" dirty="0">
              <a:latin typeface="Times New Roman" panose="02020603050405020304" pitchFamily="18" charset="0"/>
            </a:endParaRPr>
          </a:p>
          <a:p>
            <a:r>
              <a:rPr lang="zh-CN" altLang="en-US" dirty="0"/>
              <a:t>与可视化开发相伴而生的，是软件开发的组件化。组件（</a:t>
            </a:r>
            <a:r>
              <a:rPr lang="en-US" altLang="zh-CN" dirty="0"/>
              <a:t>Components</a:t>
            </a:r>
            <a:r>
              <a:rPr lang="zh-CN" altLang="en-US" dirty="0"/>
              <a:t>）伴随着高级语言产生，它的本质是可重复使用的代码。当一段代码可以在一个软件中使用，也能成为另外一个软件的一部分时，就可以被抽象成一个组件。</a:t>
            </a:r>
            <a:endParaRPr lang="en-US" altLang="zh-CN" dirty="0"/>
          </a:p>
          <a:p>
            <a:endParaRPr lang="en-US" altLang="zh-CN" dirty="0"/>
          </a:p>
          <a:p>
            <a:r>
              <a:rPr lang="zh-CN" altLang="en-US" dirty="0"/>
              <a:t>组件</a:t>
            </a:r>
            <a:r>
              <a:rPr lang="en-US" altLang="zh-CN" dirty="0"/>
              <a:t>(Component)</a:t>
            </a:r>
            <a:r>
              <a:rPr lang="zh-CN" altLang="en-US" dirty="0"/>
              <a:t>是指可以用于代码重用单独发布和独立部署的软件模块。</a:t>
            </a:r>
            <a:endParaRPr lang="en-US" altLang="zh-CN" dirty="0"/>
          </a:p>
          <a:p>
            <a:endParaRPr lang="en-US" altLang="zh-CN" dirty="0"/>
          </a:p>
          <a:p>
            <a:r>
              <a:rPr lang="zh-CN" altLang="en-US" dirty="0"/>
              <a:t>组件化开发</a:t>
            </a:r>
            <a:r>
              <a:rPr lang="en-US" altLang="zh-CN" dirty="0"/>
              <a:t>(CBD: Component-based Development)</a:t>
            </a:r>
            <a:r>
              <a:rPr lang="zh-CN" altLang="en-US" dirty="0"/>
              <a:t>就是以可重用的软件组件为基础“装配出”软件的过程。</a:t>
            </a:r>
            <a:endParaRPr lang="en-US" altLang="zh-CN" dirty="0"/>
          </a:p>
          <a:p>
            <a:endParaRPr lang="en-US" altLang="zh-CN" dirty="0"/>
          </a:p>
          <a:p>
            <a:r>
              <a:rPr lang="zh-CN" altLang="en-US" dirty="0"/>
              <a:t>组件的价值不仅仅在于提高代码的复用性、提高开发效率，还通过组件化的设计，也降低了整个系统的耦合度，提高了系统的可维护性。</a:t>
            </a:r>
            <a:endParaRPr lang="en-US" altLang="zh-CN" dirty="0"/>
          </a:p>
        </p:txBody>
      </p:sp>
      <p:pic>
        <p:nvPicPr>
          <p:cNvPr id="2" name="图片 1">
            <a:extLst>
              <a:ext uri="{FF2B5EF4-FFF2-40B4-BE49-F238E27FC236}">
                <a16:creationId xmlns:a16="http://schemas.microsoft.com/office/drawing/2014/main" xmlns="" id="{A3ED7D32-B08E-4131-876A-92AA682D26C5}"/>
              </a:ext>
            </a:extLst>
          </p:cNvPr>
          <p:cNvPicPr>
            <a:picLocks noChangeAspect="1"/>
          </p:cNvPicPr>
          <p:nvPr/>
        </p:nvPicPr>
        <p:blipFill>
          <a:blip r:embed="rId4"/>
          <a:stretch>
            <a:fillRect/>
          </a:stretch>
        </p:blipFill>
        <p:spPr>
          <a:xfrm>
            <a:off x="7489447" y="1431633"/>
            <a:ext cx="3924300" cy="2686050"/>
          </a:xfrm>
          <a:prstGeom prst="rect">
            <a:avLst/>
          </a:prstGeom>
        </p:spPr>
      </p:pic>
      <p:sp>
        <p:nvSpPr>
          <p:cNvPr id="9" name="矩形 8">
            <a:extLst>
              <a:ext uri="{FF2B5EF4-FFF2-40B4-BE49-F238E27FC236}">
                <a16:creationId xmlns:a16="http://schemas.microsoft.com/office/drawing/2014/main" xmlns="" id="{2924606F-A63E-4BC2-90B3-38072DFE39B7}"/>
              </a:ext>
            </a:extLst>
          </p:cNvPr>
          <p:cNvSpPr/>
          <p:nvPr/>
        </p:nvSpPr>
        <p:spPr>
          <a:xfrm>
            <a:off x="7801760" y="4253218"/>
            <a:ext cx="3506599" cy="952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组件通常是一个</a:t>
            </a:r>
            <a:r>
              <a:rPr lang="zh-CN" altLang="en-US" dirty="0">
                <a:solidFill>
                  <a:schemeClr val="tx1"/>
                </a:solidFill>
                <a:highlight>
                  <a:srgbClr val="FFFF00"/>
                </a:highlight>
              </a:rPr>
              <a:t>黑盒</a:t>
            </a:r>
            <a:r>
              <a:rPr lang="zh-CN" altLang="en-US" dirty="0">
                <a:solidFill>
                  <a:schemeClr val="tx1"/>
                </a:solidFill>
              </a:rPr>
              <a:t>，通过其接口访问它，但并不需要关心内部结构及技术实现细节</a:t>
            </a:r>
          </a:p>
        </p:txBody>
      </p:sp>
      <p:sp>
        <p:nvSpPr>
          <p:cNvPr id="10" name="矩形 9">
            <a:extLst>
              <a:ext uri="{FF2B5EF4-FFF2-40B4-BE49-F238E27FC236}">
                <a16:creationId xmlns:a16="http://schemas.microsoft.com/office/drawing/2014/main" xmlns="" id="{BC2490A8-6AF8-435B-BDB8-33AC5955E9AC}"/>
              </a:ext>
            </a:extLst>
          </p:cNvPr>
          <p:cNvSpPr/>
          <p:nvPr/>
        </p:nvSpPr>
        <p:spPr>
          <a:xfrm>
            <a:off x="7801760" y="5340903"/>
            <a:ext cx="3506599" cy="952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组件通常具有一定的</a:t>
            </a:r>
            <a:r>
              <a:rPr lang="zh-CN" altLang="en-US" dirty="0">
                <a:solidFill>
                  <a:schemeClr val="tx1"/>
                </a:solidFill>
                <a:highlight>
                  <a:srgbClr val="FFFF00"/>
                </a:highlight>
              </a:rPr>
              <a:t>独立性</a:t>
            </a:r>
            <a:r>
              <a:rPr lang="zh-CN" altLang="en-US" dirty="0">
                <a:solidFill>
                  <a:schemeClr val="tx1"/>
                </a:solidFill>
              </a:rPr>
              <a:t>和比较强的</a:t>
            </a:r>
            <a:r>
              <a:rPr lang="zh-CN" altLang="en-US" dirty="0">
                <a:solidFill>
                  <a:schemeClr val="tx1"/>
                </a:solidFill>
                <a:highlight>
                  <a:srgbClr val="FFFF00"/>
                </a:highlight>
              </a:rPr>
              <a:t>可组合性</a:t>
            </a:r>
            <a:r>
              <a:rPr lang="zh-CN" altLang="en-US" dirty="0">
                <a:solidFill>
                  <a:schemeClr val="tx1"/>
                </a:solidFill>
              </a:rPr>
              <a:t>。</a:t>
            </a:r>
          </a:p>
        </p:txBody>
      </p:sp>
    </p:spTree>
    <p:custDataLst>
      <p:tags r:id="rId1"/>
    </p:custDataLst>
    <p:extLst>
      <p:ext uri="{BB962C8B-B14F-4D97-AF65-F5344CB8AC3E}">
        <p14:creationId xmlns:p14="http://schemas.microsoft.com/office/powerpoint/2010/main" xmlns="" val="2726419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B0038806-EDA4-4DC1-ABD7-E3E6651E1340}"/>
              </a:ext>
            </a:extLst>
          </p:cNvPr>
          <p:cNvSpPr/>
          <p:nvPr/>
        </p:nvSpPr>
        <p:spPr>
          <a:xfrm>
            <a:off x="0" y="0"/>
            <a:ext cx="12192000" cy="89762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b="1" dirty="0">
                <a:latin typeface="黑体" panose="02010609060101010101" pitchFamily="49" charset="-122"/>
                <a:ea typeface="黑体" panose="02010609060101010101" pitchFamily="49" charset="-122"/>
              </a:rPr>
              <a:t>      </a:t>
            </a:r>
            <a:r>
              <a:rPr lang="zh-CN" altLang="en-US" sz="3600" b="1" dirty="0">
                <a:latin typeface="微软雅黑" panose="020B0503020204020204" pitchFamily="34" charset="-122"/>
                <a:ea typeface="微软雅黑" panose="020B0503020204020204" pitchFamily="34" charset="-122"/>
              </a:rPr>
              <a:t>低代码软件工程</a:t>
            </a:r>
          </a:p>
        </p:txBody>
      </p:sp>
      <p:pic>
        <p:nvPicPr>
          <p:cNvPr id="7" name="图片 6">
            <a:extLst>
              <a:ext uri="{FF2B5EF4-FFF2-40B4-BE49-F238E27FC236}">
                <a16:creationId xmlns:a16="http://schemas.microsoft.com/office/drawing/2014/main" xmlns="" id="{617FA88E-6A22-4EBD-92DB-53685667025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389" y="0"/>
            <a:ext cx="922789" cy="897622"/>
          </a:xfrm>
          <a:prstGeom prst="rect">
            <a:avLst/>
          </a:prstGeom>
          <a:solidFill>
            <a:schemeClr val="accent1"/>
          </a:solidFill>
        </p:spPr>
      </p:pic>
      <p:sp>
        <p:nvSpPr>
          <p:cNvPr id="5" name="Title 4">
            <a:extLst>
              <a:ext uri="{FF2B5EF4-FFF2-40B4-BE49-F238E27FC236}">
                <a16:creationId xmlns:a16="http://schemas.microsoft.com/office/drawing/2014/main" xmlns="" id="{00B62054-29D1-40D0-9CCA-AD2FD100FA2D}"/>
              </a:ext>
            </a:extLst>
          </p:cNvPr>
          <p:cNvSpPr txBox="1">
            <a:spLocks/>
          </p:cNvSpPr>
          <p:nvPr/>
        </p:nvSpPr>
        <p:spPr>
          <a:xfrm>
            <a:off x="224173" y="1067764"/>
            <a:ext cx="4481177" cy="576000"/>
          </a:xfrm>
          <a:prstGeom prst="rect">
            <a:avLst/>
          </a:prstGeom>
          <a:solidFill>
            <a:srgbClr val="C00000"/>
          </a:solidFill>
          <a:ln w="28575">
            <a:solidFill>
              <a:srgbClr val="C00000"/>
            </a:solidFill>
          </a:ln>
        </p:spPr>
        <p:txBody>
          <a:bodyPr wrap="square" tIns="72000" bIns="72000" anchor="ctr" anchorCtr="1">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pPr algn="ctr"/>
            <a:r>
              <a:rPr lang="zh-CN" altLang="en-US" dirty="0">
                <a:solidFill>
                  <a:schemeClr val="bg1"/>
                </a:solidFill>
                <a:latin typeface="Times New Roman" panose="02020603050405020304" pitchFamily="18" charset="0"/>
                <a:cs typeface="Times New Roman" panose="02020603050405020304" pitchFamily="18" charset="0"/>
              </a:rPr>
              <a:t>低代码技术原理</a:t>
            </a:r>
            <a:endParaRPr lang="en-US" dirty="0">
              <a:solidFill>
                <a:schemeClr val="bg1"/>
              </a:solidFill>
            </a:endParaRPr>
          </a:p>
        </p:txBody>
      </p:sp>
      <p:sp>
        <p:nvSpPr>
          <p:cNvPr id="8" name="文本框 7">
            <a:extLst>
              <a:ext uri="{FF2B5EF4-FFF2-40B4-BE49-F238E27FC236}">
                <a16:creationId xmlns:a16="http://schemas.microsoft.com/office/drawing/2014/main" xmlns="" id="{B2629A5B-5F99-4AC6-8194-51BE22B95CEE}"/>
              </a:ext>
            </a:extLst>
          </p:cNvPr>
          <p:cNvSpPr txBox="1"/>
          <p:nvPr/>
        </p:nvSpPr>
        <p:spPr>
          <a:xfrm>
            <a:off x="151003" y="2064398"/>
            <a:ext cx="7071918" cy="3693319"/>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a:t>框架化开发</a:t>
            </a:r>
            <a:endParaRPr lang="en-US" altLang="zh-CN" b="1" dirty="0"/>
          </a:p>
          <a:p>
            <a:endParaRPr lang="en-US" altLang="zh-CN" dirty="0"/>
          </a:p>
          <a:p>
            <a:r>
              <a:rPr lang="zh-CN" altLang="en-US" dirty="0"/>
              <a:t>框架（</a:t>
            </a:r>
            <a:r>
              <a:rPr lang="en-US" altLang="zh-CN" dirty="0"/>
              <a:t>Framework</a:t>
            </a:r>
            <a:r>
              <a:rPr lang="zh-CN" altLang="en-US" dirty="0"/>
              <a:t>）是指可被应用开发者定制的应用骨架。就类似人类的骨骼系统一样，框架规定了应用的体系结构，阐明了整体设计、协作构件之间的依赖关系、责任分配和控制流程。</a:t>
            </a:r>
            <a:endParaRPr lang="en-US" altLang="zh-CN" dirty="0"/>
          </a:p>
          <a:p>
            <a:endParaRPr lang="en-US" altLang="zh-CN" dirty="0"/>
          </a:p>
          <a:p>
            <a:r>
              <a:rPr lang="zh-CN" altLang="en-US" dirty="0"/>
              <a:t>可视化和组件化聚焦在具体的功能实现，而框架化则为整个软件和开发流程提供支撑。</a:t>
            </a:r>
            <a:endParaRPr lang="en-US" altLang="zh-CN" dirty="0"/>
          </a:p>
          <a:p>
            <a:endParaRPr lang="zh-CN" altLang="en-US" dirty="0"/>
          </a:p>
          <a:p>
            <a:r>
              <a:rPr lang="zh-CN" altLang="en-US" dirty="0"/>
              <a:t>框架化的价值在于提供软件的总体架构，简化了设计工作，降低对软件架构师的能力依赖，使得开发团队即使没有高水平的架构师，也可以让软件有一个很好的架构。同时，框架通过抽出非功能需求，让开发者能更加专注于业务逻辑的实现，提升了开发效率。</a:t>
            </a:r>
            <a:endParaRPr lang="en-US" altLang="zh-CN" dirty="0"/>
          </a:p>
        </p:txBody>
      </p:sp>
      <p:pic>
        <p:nvPicPr>
          <p:cNvPr id="6" name="图片 5">
            <a:extLst>
              <a:ext uri="{FF2B5EF4-FFF2-40B4-BE49-F238E27FC236}">
                <a16:creationId xmlns:a16="http://schemas.microsoft.com/office/drawing/2014/main" xmlns="" id="{75BB962D-8E0F-4614-8056-0D3DC3DC7047}"/>
              </a:ext>
            </a:extLst>
          </p:cNvPr>
          <p:cNvPicPr>
            <a:picLocks noChangeAspect="1"/>
          </p:cNvPicPr>
          <p:nvPr/>
        </p:nvPicPr>
        <p:blipFill>
          <a:blip r:embed="rId4"/>
          <a:stretch>
            <a:fillRect/>
          </a:stretch>
        </p:blipFill>
        <p:spPr>
          <a:xfrm>
            <a:off x="7203347" y="2615124"/>
            <a:ext cx="4948324" cy="2870402"/>
          </a:xfrm>
          <a:prstGeom prst="rect">
            <a:avLst/>
          </a:prstGeom>
        </p:spPr>
      </p:pic>
    </p:spTree>
    <p:custDataLst>
      <p:tags r:id="rId1"/>
    </p:custDataLst>
    <p:extLst>
      <p:ext uri="{BB962C8B-B14F-4D97-AF65-F5344CB8AC3E}">
        <p14:creationId xmlns:p14="http://schemas.microsoft.com/office/powerpoint/2010/main" xmlns="" val="1138111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B0038806-EDA4-4DC1-ABD7-E3E6651E1340}"/>
              </a:ext>
            </a:extLst>
          </p:cNvPr>
          <p:cNvSpPr/>
          <p:nvPr/>
        </p:nvSpPr>
        <p:spPr>
          <a:xfrm>
            <a:off x="0" y="0"/>
            <a:ext cx="12192000" cy="89762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b="1" dirty="0">
                <a:latin typeface="黑体" panose="02010609060101010101" pitchFamily="49" charset="-122"/>
                <a:ea typeface="黑体" panose="02010609060101010101" pitchFamily="49" charset="-122"/>
              </a:rPr>
              <a:t>     </a:t>
            </a:r>
            <a:r>
              <a:rPr lang="zh-CN" altLang="en-US" sz="3600" b="1" dirty="0">
                <a:latin typeface="微软雅黑" panose="020B0503020204020204" pitchFamily="34" charset="-122"/>
                <a:ea typeface="微软雅黑" panose="020B0503020204020204" pitchFamily="34" charset="-122"/>
              </a:rPr>
              <a:t>低代码软件工程</a:t>
            </a:r>
          </a:p>
        </p:txBody>
      </p:sp>
      <p:pic>
        <p:nvPicPr>
          <p:cNvPr id="7" name="图片 6">
            <a:extLst>
              <a:ext uri="{FF2B5EF4-FFF2-40B4-BE49-F238E27FC236}">
                <a16:creationId xmlns:a16="http://schemas.microsoft.com/office/drawing/2014/main" xmlns="" id="{617FA88E-6A22-4EBD-92DB-53685667025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389" y="0"/>
            <a:ext cx="922789" cy="897622"/>
          </a:xfrm>
          <a:prstGeom prst="rect">
            <a:avLst/>
          </a:prstGeom>
          <a:solidFill>
            <a:schemeClr val="accent1"/>
          </a:solidFill>
        </p:spPr>
      </p:pic>
      <p:sp>
        <p:nvSpPr>
          <p:cNvPr id="5" name="Title 4">
            <a:extLst>
              <a:ext uri="{FF2B5EF4-FFF2-40B4-BE49-F238E27FC236}">
                <a16:creationId xmlns:a16="http://schemas.microsoft.com/office/drawing/2014/main" xmlns="" id="{00B62054-29D1-40D0-9CCA-AD2FD100FA2D}"/>
              </a:ext>
            </a:extLst>
          </p:cNvPr>
          <p:cNvSpPr txBox="1">
            <a:spLocks/>
          </p:cNvSpPr>
          <p:nvPr/>
        </p:nvSpPr>
        <p:spPr>
          <a:xfrm>
            <a:off x="224173" y="1151654"/>
            <a:ext cx="4481177" cy="576000"/>
          </a:xfrm>
          <a:prstGeom prst="rect">
            <a:avLst/>
          </a:prstGeom>
          <a:solidFill>
            <a:srgbClr val="C00000"/>
          </a:solidFill>
          <a:ln w="28575">
            <a:solidFill>
              <a:srgbClr val="C00000"/>
            </a:solidFill>
          </a:ln>
        </p:spPr>
        <p:txBody>
          <a:bodyPr wrap="square" tIns="72000" bIns="72000" anchor="ctr" anchorCtr="1">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pPr algn="ctr"/>
            <a:r>
              <a:rPr lang="zh-CN" altLang="en-US" dirty="0">
                <a:solidFill>
                  <a:schemeClr val="bg1"/>
                </a:solidFill>
                <a:latin typeface="Times New Roman" panose="02020603050405020304" pitchFamily="18" charset="0"/>
                <a:cs typeface="Times New Roman" panose="02020603050405020304" pitchFamily="18" charset="0"/>
              </a:rPr>
              <a:t>软件工程</a:t>
            </a:r>
            <a:endParaRPr lang="en-US" dirty="0">
              <a:solidFill>
                <a:schemeClr val="bg1"/>
              </a:solidFill>
            </a:endParaRPr>
          </a:p>
        </p:txBody>
      </p:sp>
      <p:sp>
        <p:nvSpPr>
          <p:cNvPr id="6" name="矩形: 圆角 5">
            <a:extLst>
              <a:ext uri="{FF2B5EF4-FFF2-40B4-BE49-F238E27FC236}">
                <a16:creationId xmlns:a16="http://schemas.microsoft.com/office/drawing/2014/main" xmlns="" id="{8204CB1A-F3BE-4726-9772-0675E13DD6B4}"/>
              </a:ext>
            </a:extLst>
          </p:cNvPr>
          <p:cNvSpPr/>
          <p:nvPr/>
        </p:nvSpPr>
        <p:spPr>
          <a:xfrm>
            <a:off x="224174" y="1929468"/>
            <a:ext cx="11587525" cy="131707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Ø"/>
            </a:pPr>
            <a:r>
              <a:rPr lang="en-US" altLang="zh-CN" sz="2400" dirty="0">
                <a:solidFill>
                  <a:schemeClr val="tx1"/>
                </a:solidFill>
                <a:latin typeface="Times New Roman" panose="02020603050405020304" pitchFamily="18" charset="0"/>
                <a:cs typeface="Times New Roman" panose="02020603050405020304" pitchFamily="18" charset="0"/>
              </a:rPr>
              <a:t>60</a:t>
            </a:r>
            <a:r>
              <a:rPr lang="zh-CN" altLang="en-US" sz="2400" dirty="0">
                <a:solidFill>
                  <a:schemeClr val="tx1"/>
                </a:solidFill>
              </a:rPr>
              <a:t>年代中期前：通用硬件相当普遍，软件却是为某个具体应用编写软件的编写组织模式极不规范，被称为“</a:t>
            </a:r>
            <a:r>
              <a:rPr lang="zh-CN" altLang="en-US" sz="2400" b="1" u="sng" dirty="0">
                <a:solidFill>
                  <a:srgbClr val="C00000"/>
                </a:solidFill>
              </a:rPr>
              <a:t>软件作坊</a:t>
            </a:r>
            <a:r>
              <a:rPr lang="zh-CN" altLang="en-US" sz="2400" dirty="0">
                <a:solidFill>
                  <a:schemeClr val="tx1"/>
                </a:solidFill>
              </a:rPr>
              <a:t>”。</a:t>
            </a:r>
          </a:p>
        </p:txBody>
      </p:sp>
      <p:sp>
        <p:nvSpPr>
          <p:cNvPr id="9" name="矩形 8">
            <a:extLst>
              <a:ext uri="{FF2B5EF4-FFF2-40B4-BE49-F238E27FC236}">
                <a16:creationId xmlns:a16="http://schemas.microsoft.com/office/drawing/2014/main" xmlns="" id="{80E71BBD-7F63-4AFE-8350-96014114A957}"/>
              </a:ext>
            </a:extLst>
          </p:cNvPr>
          <p:cNvSpPr/>
          <p:nvPr/>
        </p:nvSpPr>
        <p:spPr>
          <a:xfrm>
            <a:off x="455801" y="3942826"/>
            <a:ext cx="6062444" cy="265092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ü"/>
            </a:pPr>
            <a:r>
              <a:rPr lang="zh-CN" altLang="en-US" sz="2400" dirty="0">
                <a:solidFill>
                  <a:schemeClr val="tx1"/>
                </a:solidFill>
              </a:rPr>
              <a:t>对软件开发</a:t>
            </a:r>
            <a:r>
              <a:rPr lang="zh-CN" altLang="en-US" sz="2400" b="1" dirty="0">
                <a:solidFill>
                  <a:srgbClr val="C00000"/>
                </a:solidFill>
              </a:rPr>
              <a:t>成本</a:t>
            </a:r>
            <a:r>
              <a:rPr lang="zh-CN" altLang="en-US" sz="2400" dirty="0">
                <a:solidFill>
                  <a:schemeClr val="tx1"/>
                </a:solidFill>
              </a:rPr>
              <a:t>和</a:t>
            </a:r>
            <a:r>
              <a:rPr lang="zh-CN" altLang="en-US" sz="2400" b="1" dirty="0">
                <a:solidFill>
                  <a:srgbClr val="C00000"/>
                </a:solidFill>
              </a:rPr>
              <a:t>进度</a:t>
            </a:r>
            <a:r>
              <a:rPr lang="zh-CN" altLang="en-US" sz="2400" dirty="0">
                <a:solidFill>
                  <a:schemeClr val="tx1"/>
                </a:solidFill>
              </a:rPr>
              <a:t>的估计不准确；</a:t>
            </a:r>
            <a:endParaRPr lang="en-US" altLang="zh-CN" sz="2400" dirty="0">
              <a:solidFill>
                <a:schemeClr val="tx1"/>
              </a:solidFill>
            </a:endParaRPr>
          </a:p>
          <a:p>
            <a:pPr marL="285750" indent="-285750">
              <a:buFont typeface="Wingdings" panose="05000000000000000000" pitchFamily="2" charset="2"/>
              <a:buChar char="ü"/>
            </a:pPr>
            <a:r>
              <a:rPr lang="zh-CN" altLang="en-US" sz="2400" dirty="0">
                <a:solidFill>
                  <a:schemeClr val="tx1"/>
                </a:solidFill>
              </a:rPr>
              <a:t>用户对完成的软件系统不满意；</a:t>
            </a:r>
            <a:endParaRPr lang="en-US" altLang="zh-CN" sz="2400" dirty="0">
              <a:solidFill>
                <a:schemeClr val="tx1"/>
              </a:solidFill>
            </a:endParaRPr>
          </a:p>
          <a:p>
            <a:pPr marL="285750" indent="-285750">
              <a:buFont typeface="Wingdings" panose="05000000000000000000" pitchFamily="2" charset="2"/>
              <a:buChar char="ü"/>
            </a:pPr>
            <a:r>
              <a:rPr lang="zh-CN" altLang="en-US" sz="2400" dirty="0">
                <a:solidFill>
                  <a:schemeClr val="tx1"/>
                </a:solidFill>
              </a:rPr>
              <a:t>软件常常</a:t>
            </a:r>
            <a:r>
              <a:rPr lang="zh-CN" altLang="en-US" sz="2400" b="1" dirty="0">
                <a:solidFill>
                  <a:srgbClr val="C00000"/>
                </a:solidFill>
              </a:rPr>
              <a:t>不可维护</a:t>
            </a:r>
            <a:r>
              <a:rPr lang="zh-CN" altLang="en-US" sz="2400" dirty="0">
                <a:solidFill>
                  <a:schemeClr val="tx1"/>
                </a:solidFill>
              </a:rPr>
              <a:t>，经常修改；</a:t>
            </a:r>
            <a:endParaRPr lang="en-US" altLang="zh-CN" sz="2400" dirty="0">
              <a:solidFill>
                <a:schemeClr val="tx1"/>
              </a:solidFill>
            </a:endParaRPr>
          </a:p>
          <a:p>
            <a:pPr marL="285750" indent="-285750">
              <a:buFont typeface="Wingdings" panose="05000000000000000000" pitchFamily="2" charset="2"/>
              <a:buChar char="ü"/>
            </a:pPr>
            <a:r>
              <a:rPr lang="zh-CN" altLang="en-US" sz="2400" dirty="0">
                <a:solidFill>
                  <a:schemeClr val="tx1"/>
                </a:solidFill>
              </a:rPr>
              <a:t>软件没有适当的</a:t>
            </a:r>
            <a:r>
              <a:rPr lang="zh-CN" altLang="en-US" sz="2400" b="1" dirty="0">
                <a:solidFill>
                  <a:srgbClr val="C00000"/>
                </a:solidFill>
              </a:rPr>
              <a:t>文档资料</a:t>
            </a:r>
            <a:r>
              <a:rPr lang="en-US" altLang="zh-CN" sz="2400" dirty="0">
                <a:solidFill>
                  <a:schemeClr val="tx1"/>
                </a:solidFill>
              </a:rPr>
              <a:t>;</a:t>
            </a:r>
          </a:p>
          <a:p>
            <a:pPr marL="285750" indent="-285750">
              <a:buFont typeface="Wingdings" panose="05000000000000000000" pitchFamily="2" charset="2"/>
              <a:buChar char="ü"/>
            </a:pPr>
            <a:r>
              <a:rPr lang="zh-CN" altLang="en-US" sz="2400" b="1" dirty="0">
                <a:solidFill>
                  <a:srgbClr val="C00000"/>
                </a:solidFill>
              </a:rPr>
              <a:t>软件成本</a:t>
            </a:r>
            <a:r>
              <a:rPr lang="zh-CN" altLang="en-US" sz="2400" dirty="0">
                <a:solidFill>
                  <a:schemeClr val="tx1"/>
                </a:solidFill>
              </a:rPr>
              <a:t>在总成本中所占比例</a:t>
            </a:r>
            <a:r>
              <a:rPr lang="zh-CN" altLang="en-US" sz="2400" b="1" dirty="0">
                <a:solidFill>
                  <a:srgbClr val="C00000"/>
                </a:solidFill>
              </a:rPr>
              <a:t>逐年上升</a:t>
            </a:r>
          </a:p>
        </p:txBody>
      </p:sp>
      <p:sp>
        <p:nvSpPr>
          <p:cNvPr id="10" name="矩形 9">
            <a:extLst>
              <a:ext uri="{FF2B5EF4-FFF2-40B4-BE49-F238E27FC236}">
                <a16:creationId xmlns:a16="http://schemas.microsoft.com/office/drawing/2014/main" xmlns="" id="{B7169DAD-E8A8-4A0C-9E1B-5408700AF8AE}"/>
              </a:ext>
            </a:extLst>
          </p:cNvPr>
          <p:cNvSpPr/>
          <p:nvPr/>
        </p:nvSpPr>
        <p:spPr>
          <a:xfrm>
            <a:off x="7566870" y="3942826"/>
            <a:ext cx="4068660" cy="265092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开发软件所需的</a:t>
            </a:r>
            <a:r>
              <a:rPr lang="zh-CN" altLang="en-US" sz="2400" b="1" dirty="0">
                <a:solidFill>
                  <a:srgbClr val="C00000"/>
                </a:solidFill>
              </a:rPr>
              <a:t>高成本</a:t>
            </a:r>
            <a:r>
              <a:rPr lang="zh-CN" altLang="en-US" sz="2400" dirty="0">
                <a:solidFill>
                  <a:schemeClr val="tx1"/>
                </a:solidFill>
              </a:rPr>
              <a:t>同产品的</a:t>
            </a:r>
            <a:r>
              <a:rPr lang="zh-CN" altLang="en-US" sz="2400" b="1" dirty="0">
                <a:solidFill>
                  <a:srgbClr val="C00000"/>
                </a:solidFill>
              </a:rPr>
              <a:t>低质量</a:t>
            </a:r>
            <a:r>
              <a:rPr lang="zh-CN" altLang="en-US" sz="2400" dirty="0">
                <a:solidFill>
                  <a:schemeClr val="tx1"/>
                </a:solidFill>
              </a:rPr>
              <a:t>之间存在着尖锐矛盾，导致了</a:t>
            </a:r>
            <a:r>
              <a:rPr lang="zh-CN" altLang="en-US" sz="2400" b="1" dirty="0">
                <a:solidFill>
                  <a:srgbClr val="C00000"/>
                </a:solidFill>
              </a:rPr>
              <a:t>软件危机</a:t>
            </a:r>
            <a:r>
              <a:rPr lang="en-US" altLang="zh-CN" sz="2400" dirty="0">
                <a:solidFill>
                  <a:schemeClr val="tx1"/>
                </a:solidFill>
              </a:rPr>
              <a:t>(Software Crisis)</a:t>
            </a:r>
            <a:endParaRPr lang="zh-CN" altLang="en-US" sz="2400" dirty="0">
              <a:solidFill>
                <a:schemeClr val="tx1"/>
              </a:solidFill>
            </a:endParaRPr>
          </a:p>
        </p:txBody>
      </p:sp>
      <p:sp>
        <p:nvSpPr>
          <p:cNvPr id="11" name="箭头: 右 10">
            <a:extLst>
              <a:ext uri="{FF2B5EF4-FFF2-40B4-BE49-F238E27FC236}">
                <a16:creationId xmlns:a16="http://schemas.microsoft.com/office/drawing/2014/main" xmlns="" id="{8CE77885-6CC5-481F-9963-32F7EF8456D9}"/>
              </a:ext>
            </a:extLst>
          </p:cNvPr>
          <p:cNvSpPr/>
          <p:nvPr/>
        </p:nvSpPr>
        <p:spPr>
          <a:xfrm rot="5400000">
            <a:off x="6053006" y="3330430"/>
            <a:ext cx="606105" cy="520117"/>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右 11">
            <a:extLst>
              <a:ext uri="{FF2B5EF4-FFF2-40B4-BE49-F238E27FC236}">
                <a16:creationId xmlns:a16="http://schemas.microsoft.com/office/drawing/2014/main" xmlns="" id="{EAAB3B83-CB63-44F7-9AC7-D875DCFD48AA}"/>
              </a:ext>
            </a:extLst>
          </p:cNvPr>
          <p:cNvSpPr/>
          <p:nvPr/>
        </p:nvSpPr>
        <p:spPr>
          <a:xfrm>
            <a:off x="6739505" y="4894976"/>
            <a:ext cx="606105" cy="520117"/>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xmlns="" id="{348092B6-5B26-40BA-B242-C066E0A99BA8}"/>
              </a:ext>
            </a:extLst>
          </p:cNvPr>
          <p:cNvSpPr txBox="1"/>
          <p:nvPr/>
        </p:nvSpPr>
        <p:spPr>
          <a:xfrm>
            <a:off x="6605281" y="3358608"/>
            <a:ext cx="1283516" cy="461665"/>
          </a:xfrm>
          <a:prstGeom prst="rect">
            <a:avLst/>
          </a:prstGeom>
          <a:noFill/>
        </p:spPr>
        <p:txBody>
          <a:bodyPr wrap="square" rtlCol="0">
            <a:spAutoFit/>
          </a:bodyPr>
          <a:lstStyle/>
          <a:p>
            <a:r>
              <a:rPr lang="zh-CN" altLang="en-US" sz="2400" b="1" u="sng" dirty="0">
                <a:solidFill>
                  <a:srgbClr val="C00000"/>
                </a:solidFill>
              </a:rPr>
              <a:t>导致</a:t>
            </a:r>
          </a:p>
        </p:txBody>
      </p:sp>
    </p:spTree>
    <p:custDataLst>
      <p:tags r:id="rId1"/>
    </p:custDataLst>
    <p:extLst>
      <p:ext uri="{BB962C8B-B14F-4D97-AF65-F5344CB8AC3E}">
        <p14:creationId xmlns:p14="http://schemas.microsoft.com/office/powerpoint/2010/main" xmlns="" val="675124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B0038806-EDA4-4DC1-ABD7-E3E6651E1340}"/>
              </a:ext>
            </a:extLst>
          </p:cNvPr>
          <p:cNvSpPr/>
          <p:nvPr/>
        </p:nvSpPr>
        <p:spPr>
          <a:xfrm>
            <a:off x="0" y="0"/>
            <a:ext cx="12192000" cy="89762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b="1" dirty="0">
                <a:latin typeface="黑体" panose="02010609060101010101" pitchFamily="49" charset="-122"/>
                <a:ea typeface="黑体" panose="02010609060101010101" pitchFamily="49" charset="-122"/>
              </a:rPr>
              <a:t>      </a:t>
            </a:r>
            <a:r>
              <a:rPr lang="zh-CN" altLang="en-US" sz="3600" b="1" dirty="0">
                <a:latin typeface="微软雅黑" panose="020B0503020204020204" pitchFamily="34" charset="-122"/>
                <a:ea typeface="微软雅黑" panose="020B0503020204020204" pitchFamily="34" charset="-122"/>
              </a:rPr>
              <a:t>低代码软件工程</a:t>
            </a:r>
          </a:p>
        </p:txBody>
      </p:sp>
      <p:pic>
        <p:nvPicPr>
          <p:cNvPr id="7" name="图片 6">
            <a:extLst>
              <a:ext uri="{FF2B5EF4-FFF2-40B4-BE49-F238E27FC236}">
                <a16:creationId xmlns:a16="http://schemas.microsoft.com/office/drawing/2014/main" xmlns="" id="{617FA88E-6A22-4EBD-92DB-53685667025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389" y="0"/>
            <a:ext cx="922789" cy="897622"/>
          </a:xfrm>
          <a:prstGeom prst="rect">
            <a:avLst/>
          </a:prstGeom>
          <a:solidFill>
            <a:schemeClr val="accent1"/>
          </a:solidFill>
        </p:spPr>
      </p:pic>
      <p:sp>
        <p:nvSpPr>
          <p:cNvPr id="5" name="Title 4">
            <a:extLst>
              <a:ext uri="{FF2B5EF4-FFF2-40B4-BE49-F238E27FC236}">
                <a16:creationId xmlns:a16="http://schemas.microsoft.com/office/drawing/2014/main" xmlns="" id="{00B62054-29D1-40D0-9CCA-AD2FD100FA2D}"/>
              </a:ext>
            </a:extLst>
          </p:cNvPr>
          <p:cNvSpPr txBox="1">
            <a:spLocks/>
          </p:cNvSpPr>
          <p:nvPr/>
        </p:nvSpPr>
        <p:spPr>
          <a:xfrm>
            <a:off x="224173" y="1067764"/>
            <a:ext cx="4481177" cy="576000"/>
          </a:xfrm>
          <a:prstGeom prst="rect">
            <a:avLst/>
          </a:prstGeom>
          <a:solidFill>
            <a:srgbClr val="C00000"/>
          </a:solidFill>
          <a:ln w="28575">
            <a:solidFill>
              <a:srgbClr val="C00000"/>
            </a:solidFill>
          </a:ln>
        </p:spPr>
        <p:txBody>
          <a:bodyPr wrap="square" tIns="72000" bIns="72000" anchor="ctr" anchorCtr="1">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pPr algn="ctr"/>
            <a:r>
              <a:rPr lang="zh-CN" altLang="en-US" dirty="0">
                <a:solidFill>
                  <a:schemeClr val="bg1"/>
                </a:solidFill>
                <a:latin typeface="Times New Roman" panose="02020603050405020304" pitchFamily="18" charset="0"/>
                <a:cs typeface="Times New Roman" panose="02020603050405020304" pitchFamily="18" charset="0"/>
              </a:rPr>
              <a:t>低代码的两条技术路线</a:t>
            </a:r>
            <a:endParaRPr lang="en-US" dirty="0">
              <a:solidFill>
                <a:schemeClr val="bg1"/>
              </a:solidFill>
            </a:endParaRPr>
          </a:p>
        </p:txBody>
      </p:sp>
      <p:sp>
        <p:nvSpPr>
          <p:cNvPr id="8" name="文本框 7">
            <a:extLst>
              <a:ext uri="{FF2B5EF4-FFF2-40B4-BE49-F238E27FC236}">
                <a16:creationId xmlns:a16="http://schemas.microsoft.com/office/drawing/2014/main" xmlns="" id="{B2629A5B-5F99-4AC6-8194-51BE22B95CEE}"/>
              </a:ext>
            </a:extLst>
          </p:cNvPr>
          <p:cNvSpPr txBox="1"/>
          <p:nvPr/>
        </p:nvSpPr>
        <p:spPr>
          <a:xfrm>
            <a:off x="383564" y="2149466"/>
            <a:ext cx="10838575" cy="3416320"/>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a:t>模型驱动的低代码</a:t>
            </a:r>
          </a:p>
          <a:p>
            <a:endParaRPr lang="en-US" altLang="zh-CN" dirty="0">
              <a:latin typeface="Times New Roman" panose="02020603050405020304" pitchFamily="18" charset="0"/>
            </a:endParaRPr>
          </a:p>
          <a:p>
            <a:r>
              <a:rPr lang="zh-CN" altLang="en-US" dirty="0"/>
              <a:t>模型驱动的低代码，衍生于软件开发中的可视化技术。可视化技术的应用范围从编码阶段中的前端界面和数据库结构设计，扩展到软件开发的全过程，提供覆盖软件全生命周期的可视化开发解决方案，帮助开发者降低编码工作量。</a:t>
            </a:r>
            <a:endParaRPr lang="en-US" altLang="zh-CN" dirty="0"/>
          </a:p>
          <a:p>
            <a:endParaRPr lang="en-US" altLang="zh-CN" dirty="0"/>
          </a:p>
          <a:p>
            <a:r>
              <a:rPr lang="zh-CN" altLang="en-US" dirty="0"/>
              <a:t>这种方案延续了现有软件开发模式中从数据模型、领域模型到用户交互的基本模式，所以被称之为模型驱动的低代码平台。</a:t>
            </a:r>
          </a:p>
          <a:p>
            <a:endParaRPr lang="en-US" altLang="zh-CN" dirty="0"/>
          </a:p>
          <a:p>
            <a:r>
              <a:rPr lang="zh-CN" altLang="en-US" dirty="0"/>
              <a:t>这一类低代码开发平台的系统架构与传统编码开发保持一致，关注软件开发全生命周期，应用场景与编码开发接近，可广泛应用于企业软件开发。此外，这类低代码平台的基础概念、开发流程与高级语言类似，对拥有计算机相关背景的用户更友好，是传统编码开发团队转型的首选。</a:t>
            </a:r>
          </a:p>
        </p:txBody>
      </p:sp>
    </p:spTree>
    <p:custDataLst>
      <p:tags r:id="rId1"/>
    </p:custDataLst>
    <p:extLst>
      <p:ext uri="{BB962C8B-B14F-4D97-AF65-F5344CB8AC3E}">
        <p14:creationId xmlns:p14="http://schemas.microsoft.com/office/powerpoint/2010/main" xmlns="" val="17525249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B0038806-EDA4-4DC1-ABD7-E3E6651E1340}"/>
              </a:ext>
            </a:extLst>
          </p:cNvPr>
          <p:cNvSpPr/>
          <p:nvPr/>
        </p:nvSpPr>
        <p:spPr>
          <a:xfrm>
            <a:off x="0" y="0"/>
            <a:ext cx="12192000" cy="89762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b="1" dirty="0">
                <a:latin typeface="黑体" panose="02010609060101010101" pitchFamily="49" charset="-122"/>
                <a:ea typeface="黑体" panose="02010609060101010101" pitchFamily="49" charset="-122"/>
              </a:rPr>
              <a:t>      </a:t>
            </a:r>
            <a:r>
              <a:rPr lang="zh-CN" altLang="en-US" sz="3600" b="1" dirty="0">
                <a:latin typeface="微软雅黑" panose="020B0503020204020204" pitchFamily="34" charset="-122"/>
                <a:ea typeface="微软雅黑" panose="020B0503020204020204" pitchFamily="34" charset="-122"/>
              </a:rPr>
              <a:t>低代码软件工程</a:t>
            </a:r>
          </a:p>
        </p:txBody>
      </p:sp>
      <p:pic>
        <p:nvPicPr>
          <p:cNvPr id="7" name="图片 6">
            <a:extLst>
              <a:ext uri="{FF2B5EF4-FFF2-40B4-BE49-F238E27FC236}">
                <a16:creationId xmlns:a16="http://schemas.microsoft.com/office/drawing/2014/main" xmlns="" id="{617FA88E-6A22-4EBD-92DB-53685667025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389" y="0"/>
            <a:ext cx="922789" cy="897622"/>
          </a:xfrm>
          <a:prstGeom prst="rect">
            <a:avLst/>
          </a:prstGeom>
          <a:solidFill>
            <a:schemeClr val="accent1"/>
          </a:solidFill>
        </p:spPr>
      </p:pic>
      <p:sp>
        <p:nvSpPr>
          <p:cNvPr id="5" name="Title 4">
            <a:extLst>
              <a:ext uri="{FF2B5EF4-FFF2-40B4-BE49-F238E27FC236}">
                <a16:creationId xmlns:a16="http://schemas.microsoft.com/office/drawing/2014/main" xmlns="" id="{00B62054-29D1-40D0-9CCA-AD2FD100FA2D}"/>
              </a:ext>
            </a:extLst>
          </p:cNvPr>
          <p:cNvSpPr txBox="1">
            <a:spLocks/>
          </p:cNvSpPr>
          <p:nvPr/>
        </p:nvSpPr>
        <p:spPr>
          <a:xfrm>
            <a:off x="224173" y="1067764"/>
            <a:ext cx="4481177" cy="576000"/>
          </a:xfrm>
          <a:prstGeom prst="rect">
            <a:avLst/>
          </a:prstGeom>
          <a:solidFill>
            <a:srgbClr val="C00000"/>
          </a:solidFill>
          <a:ln w="28575">
            <a:solidFill>
              <a:srgbClr val="C00000"/>
            </a:solidFill>
          </a:ln>
        </p:spPr>
        <p:txBody>
          <a:bodyPr wrap="square" tIns="72000" bIns="72000" anchor="ctr" anchorCtr="1">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pPr algn="ctr"/>
            <a:r>
              <a:rPr lang="zh-CN" altLang="en-US" dirty="0">
                <a:solidFill>
                  <a:schemeClr val="bg1"/>
                </a:solidFill>
                <a:latin typeface="Times New Roman" panose="02020603050405020304" pitchFamily="18" charset="0"/>
                <a:cs typeface="Times New Roman" panose="02020603050405020304" pitchFamily="18" charset="0"/>
              </a:rPr>
              <a:t>低代码的两条技术路线</a:t>
            </a:r>
            <a:endParaRPr lang="en-US" dirty="0">
              <a:solidFill>
                <a:schemeClr val="bg1"/>
              </a:solidFill>
            </a:endParaRPr>
          </a:p>
        </p:txBody>
      </p:sp>
      <p:sp>
        <p:nvSpPr>
          <p:cNvPr id="8" name="文本框 7">
            <a:extLst>
              <a:ext uri="{FF2B5EF4-FFF2-40B4-BE49-F238E27FC236}">
                <a16:creationId xmlns:a16="http://schemas.microsoft.com/office/drawing/2014/main" xmlns="" id="{B2629A5B-5F99-4AC6-8194-51BE22B95CEE}"/>
              </a:ext>
            </a:extLst>
          </p:cNvPr>
          <p:cNvSpPr txBox="1"/>
          <p:nvPr/>
        </p:nvSpPr>
        <p:spPr>
          <a:xfrm>
            <a:off x="224173" y="1889407"/>
            <a:ext cx="10838575" cy="4524315"/>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a:t>表单驱动的低代码</a:t>
            </a:r>
          </a:p>
          <a:p>
            <a:endParaRPr lang="en-US" altLang="zh-CN" dirty="0">
              <a:latin typeface="Times New Roman" panose="02020603050405020304" pitchFamily="18" charset="0"/>
            </a:endParaRPr>
          </a:p>
          <a:p>
            <a:r>
              <a:rPr lang="zh-CN" altLang="en-US" dirty="0"/>
              <a:t>表单驱动的低代码，源于广泛应用于</a:t>
            </a:r>
            <a:r>
              <a:rPr lang="en-US" altLang="zh-CN" dirty="0"/>
              <a:t>ERP</a:t>
            </a:r>
            <a:r>
              <a:rPr lang="zh-CN" altLang="en-US" dirty="0"/>
              <a:t>、</a:t>
            </a:r>
            <a:r>
              <a:rPr lang="en-US" altLang="zh-CN" dirty="0"/>
              <a:t>OA</a:t>
            </a:r>
            <a:r>
              <a:rPr lang="zh-CN" altLang="en-US" dirty="0"/>
              <a:t>等软件中对表单、流程等元素的可配置技术。借助这些能力，成品软件可以在不做二次开发的前提下，满足大部分的个性化需求。可配置技术有效降低了开发需求，缩短了软件实施周期，已经成为行业软件的“标准”。部分企业软件厂商和互联网平台提供商将可配置的表单、工作流和统计报表等企业中常用的能力封装成相对独立的产品，用来解决成品软件中无法实现的个性化需求。</a:t>
            </a:r>
            <a:endParaRPr lang="en-US" altLang="zh-CN" dirty="0"/>
          </a:p>
          <a:p>
            <a:endParaRPr lang="en-US" altLang="zh-CN" dirty="0"/>
          </a:p>
          <a:p>
            <a:r>
              <a:rPr lang="zh-CN" altLang="en-US" dirty="0"/>
              <a:t>这种方案将“软件开发过程”转换为“软件配置过程”，用户无需考虑环境搭建、模型开发、用户交互开发、测试、部署等软件开发的环节，而是从配置表单开始，辅以工作流和报表，最终完成平台与业务需求的匹配，所以也被称为表单驱动的低代码平台，亦称作“无代码”或“零代码”。</a:t>
            </a:r>
            <a:endParaRPr lang="en-US" altLang="zh-CN" dirty="0"/>
          </a:p>
          <a:p>
            <a:endParaRPr lang="en-US" altLang="zh-CN" dirty="0"/>
          </a:p>
          <a:p>
            <a:r>
              <a:rPr lang="zh-CN" altLang="en-US" dirty="0"/>
              <a:t>无代码将数据模型、业务模型与表单界面进行绑定，灵活度较差，通常无法完成复杂的业务逻辑、数据处理和高度定制化的界面布局，仅适用于有限的业务场景，如办公自动化等。因为不涉及专业的软件设计、开发和运维，计算机相关的背景对于表单驱动低代码平台使用者来说并没有展现出显著的优势，所以平台的使用者以业务人员为主。</a:t>
            </a:r>
            <a:endParaRPr lang="en-US" altLang="zh-CN" dirty="0"/>
          </a:p>
        </p:txBody>
      </p:sp>
    </p:spTree>
    <p:custDataLst>
      <p:tags r:id="rId1"/>
    </p:custDataLst>
    <p:extLst>
      <p:ext uri="{BB962C8B-B14F-4D97-AF65-F5344CB8AC3E}">
        <p14:creationId xmlns:p14="http://schemas.microsoft.com/office/powerpoint/2010/main" xmlns="" val="1666703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B0038806-EDA4-4DC1-ABD7-E3E6651E1340}"/>
              </a:ext>
            </a:extLst>
          </p:cNvPr>
          <p:cNvSpPr/>
          <p:nvPr/>
        </p:nvSpPr>
        <p:spPr>
          <a:xfrm>
            <a:off x="0" y="0"/>
            <a:ext cx="12192000" cy="89762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b="1" dirty="0">
                <a:latin typeface="黑体" panose="02010609060101010101" pitchFamily="49" charset="-122"/>
                <a:ea typeface="黑体" panose="02010609060101010101" pitchFamily="49" charset="-122"/>
              </a:rPr>
              <a:t>      </a:t>
            </a:r>
            <a:r>
              <a:rPr lang="zh-CN" altLang="en-US" sz="3600" b="1" dirty="0">
                <a:latin typeface="微软雅黑" panose="020B0503020204020204" pitchFamily="34" charset="-122"/>
                <a:ea typeface="微软雅黑" panose="020B0503020204020204" pitchFamily="34" charset="-122"/>
              </a:rPr>
              <a:t>低代码软件工程</a:t>
            </a:r>
          </a:p>
        </p:txBody>
      </p:sp>
      <p:pic>
        <p:nvPicPr>
          <p:cNvPr id="7" name="图片 6">
            <a:extLst>
              <a:ext uri="{FF2B5EF4-FFF2-40B4-BE49-F238E27FC236}">
                <a16:creationId xmlns:a16="http://schemas.microsoft.com/office/drawing/2014/main" xmlns="" id="{617FA88E-6A22-4EBD-92DB-53685667025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389" y="0"/>
            <a:ext cx="922789" cy="897622"/>
          </a:xfrm>
          <a:prstGeom prst="rect">
            <a:avLst/>
          </a:prstGeom>
          <a:solidFill>
            <a:schemeClr val="accent1"/>
          </a:solidFill>
        </p:spPr>
      </p:pic>
      <p:sp>
        <p:nvSpPr>
          <p:cNvPr id="5" name="Title 4">
            <a:extLst>
              <a:ext uri="{FF2B5EF4-FFF2-40B4-BE49-F238E27FC236}">
                <a16:creationId xmlns:a16="http://schemas.microsoft.com/office/drawing/2014/main" xmlns="" id="{00B62054-29D1-40D0-9CCA-AD2FD100FA2D}"/>
              </a:ext>
            </a:extLst>
          </p:cNvPr>
          <p:cNvSpPr txBox="1">
            <a:spLocks/>
          </p:cNvSpPr>
          <p:nvPr/>
        </p:nvSpPr>
        <p:spPr>
          <a:xfrm>
            <a:off x="224173" y="1067764"/>
            <a:ext cx="4481177" cy="576000"/>
          </a:xfrm>
          <a:prstGeom prst="rect">
            <a:avLst/>
          </a:prstGeom>
          <a:solidFill>
            <a:srgbClr val="C00000"/>
          </a:solidFill>
          <a:ln w="28575">
            <a:solidFill>
              <a:srgbClr val="C00000"/>
            </a:solidFill>
          </a:ln>
        </p:spPr>
        <p:txBody>
          <a:bodyPr wrap="square" tIns="72000" bIns="72000" anchor="ctr" anchorCtr="1">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pPr algn="ctr"/>
            <a:r>
              <a:rPr lang="zh-CN" altLang="en-US" dirty="0">
                <a:solidFill>
                  <a:schemeClr val="bg1"/>
                </a:solidFill>
                <a:latin typeface="Times New Roman" panose="02020603050405020304" pitchFamily="18" charset="0"/>
                <a:cs typeface="Times New Roman" panose="02020603050405020304" pitchFamily="18" charset="0"/>
              </a:rPr>
              <a:t>模型驱动低代码系统架构</a:t>
            </a:r>
            <a:endParaRPr lang="en-US" dirty="0">
              <a:solidFill>
                <a:schemeClr val="bg1"/>
              </a:solidFill>
            </a:endParaRPr>
          </a:p>
        </p:txBody>
      </p:sp>
      <p:sp>
        <p:nvSpPr>
          <p:cNvPr id="8" name="文本框 7">
            <a:extLst>
              <a:ext uri="{FF2B5EF4-FFF2-40B4-BE49-F238E27FC236}">
                <a16:creationId xmlns:a16="http://schemas.microsoft.com/office/drawing/2014/main" xmlns="" id="{B2629A5B-5F99-4AC6-8194-51BE22B95CEE}"/>
              </a:ext>
            </a:extLst>
          </p:cNvPr>
          <p:cNvSpPr txBox="1"/>
          <p:nvPr/>
        </p:nvSpPr>
        <p:spPr>
          <a:xfrm>
            <a:off x="224173" y="1889407"/>
            <a:ext cx="10891240" cy="1754326"/>
          </a:xfrm>
          <a:prstGeom prst="rect">
            <a:avLst/>
          </a:prstGeom>
          <a:noFill/>
        </p:spPr>
        <p:txBody>
          <a:bodyPr wrap="square" rtlCol="0">
            <a:spAutoFit/>
          </a:bodyPr>
          <a:lstStyle/>
          <a:p>
            <a:r>
              <a:rPr lang="zh-CN" altLang="en-US" dirty="0"/>
              <a:t>低代码开发平台分为两层：设计器（开发环境）和服务器（运行时）。</a:t>
            </a:r>
            <a:endParaRPr lang="en-US" altLang="zh-CN" dirty="0"/>
          </a:p>
          <a:p>
            <a:endParaRPr lang="en-US" altLang="zh-CN" dirty="0"/>
          </a:p>
          <a:p>
            <a:r>
              <a:rPr lang="zh-CN" altLang="en-US" dirty="0"/>
              <a:t>服务器通常为低代码平台定制的</a:t>
            </a:r>
            <a:r>
              <a:rPr lang="en-US" altLang="zh-CN" dirty="0"/>
              <a:t>Web</a:t>
            </a:r>
            <a:r>
              <a:rPr lang="zh-CN" altLang="en-US" dirty="0"/>
              <a:t>服务器。</a:t>
            </a:r>
            <a:endParaRPr lang="en-US" altLang="zh-CN" dirty="0"/>
          </a:p>
          <a:p>
            <a:endParaRPr lang="en-US" altLang="zh-CN" dirty="0"/>
          </a:p>
          <a:p>
            <a:r>
              <a:rPr lang="zh-CN" altLang="en-US" dirty="0"/>
              <a:t>在设计器方面，部分沿用传统开发的方式，提供桌面端设计器，部分以</a:t>
            </a:r>
            <a:r>
              <a:rPr lang="en-US" altLang="zh-CN" dirty="0"/>
              <a:t>Web</a:t>
            </a:r>
            <a:r>
              <a:rPr lang="zh-CN" altLang="en-US" dirty="0"/>
              <a:t>页面的形式提供在线设计器。前者的优势在于无需联网和更强的性能；后者则大幅节省了开发环境的搭建时间。</a:t>
            </a:r>
            <a:endParaRPr lang="en-US" altLang="zh-CN" dirty="0">
              <a:latin typeface="Times New Roman" panose="02020603050405020304" pitchFamily="18" charset="0"/>
            </a:endParaRPr>
          </a:p>
        </p:txBody>
      </p:sp>
      <p:pic>
        <p:nvPicPr>
          <p:cNvPr id="13314" name="Picture 2" descr="image.53a0e5.png">
            <a:extLst>
              <a:ext uri="{FF2B5EF4-FFF2-40B4-BE49-F238E27FC236}">
                <a16:creationId xmlns:a16="http://schemas.microsoft.com/office/drawing/2014/main" xmlns="" id="{EDC1B43F-4A86-4766-88E6-E65D1289DD6B}"/>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169333" y="3986899"/>
            <a:ext cx="8786070" cy="2753655"/>
          </a:xfrm>
          <a:prstGeom prst="rect">
            <a:avLst/>
          </a:prstGeom>
          <a:noFill/>
          <a:extLst>
            <a:ext uri="{909E8E84-426E-40DD-AFC4-6F175D3DCCD1}">
              <a14:hiddenFill xmlns:a14="http://schemas.microsoft.com/office/drawing/2010/main" xmlns="">
                <a:solidFill>
                  <a:srgbClr val="FFFFFF"/>
                </a:solidFill>
              </a14:hiddenFill>
            </a:ext>
          </a:extLst>
        </p:spPr>
      </p:pic>
    </p:spTree>
    <p:custDataLst>
      <p:tags r:id="rId1"/>
    </p:custDataLst>
    <p:extLst>
      <p:ext uri="{BB962C8B-B14F-4D97-AF65-F5344CB8AC3E}">
        <p14:creationId xmlns:p14="http://schemas.microsoft.com/office/powerpoint/2010/main" xmlns="" val="15023559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B0038806-EDA4-4DC1-ABD7-E3E6651E1340}"/>
              </a:ext>
            </a:extLst>
          </p:cNvPr>
          <p:cNvSpPr/>
          <p:nvPr/>
        </p:nvSpPr>
        <p:spPr>
          <a:xfrm>
            <a:off x="0" y="0"/>
            <a:ext cx="12192000" cy="89762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b="1" dirty="0">
                <a:latin typeface="黑体" panose="02010609060101010101" pitchFamily="49" charset="-122"/>
                <a:ea typeface="黑体" panose="02010609060101010101" pitchFamily="49" charset="-122"/>
              </a:rPr>
              <a:t>      </a:t>
            </a:r>
            <a:r>
              <a:rPr lang="zh-CN" altLang="en-US" sz="3600" b="1" dirty="0">
                <a:latin typeface="微软雅黑" panose="020B0503020204020204" pitchFamily="34" charset="-122"/>
                <a:ea typeface="微软雅黑" panose="020B0503020204020204" pitchFamily="34" charset="-122"/>
              </a:rPr>
              <a:t>低代码软件工程</a:t>
            </a:r>
          </a:p>
        </p:txBody>
      </p:sp>
      <p:pic>
        <p:nvPicPr>
          <p:cNvPr id="7" name="图片 6">
            <a:extLst>
              <a:ext uri="{FF2B5EF4-FFF2-40B4-BE49-F238E27FC236}">
                <a16:creationId xmlns:a16="http://schemas.microsoft.com/office/drawing/2014/main" xmlns="" id="{617FA88E-6A22-4EBD-92DB-53685667025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389" y="0"/>
            <a:ext cx="922789" cy="897622"/>
          </a:xfrm>
          <a:prstGeom prst="rect">
            <a:avLst/>
          </a:prstGeom>
          <a:solidFill>
            <a:schemeClr val="accent1"/>
          </a:solidFill>
        </p:spPr>
      </p:pic>
      <p:sp>
        <p:nvSpPr>
          <p:cNvPr id="5" name="Title 4">
            <a:extLst>
              <a:ext uri="{FF2B5EF4-FFF2-40B4-BE49-F238E27FC236}">
                <a16:creationId xmlns:a16="http://schemas.microsoft.com/office/drawing/2014/main" xmlns="" id="{00B62054-29D1-40D0-9CCA-AD2FD100FA2D}"/>
              </a:ext>
            </a:extLst>
          </p:cNvPr>
          <p:cNvSpPr txBox="1">
            <a:spLocks/>
          </p:cNvSpPr>
          <p:nvPr/>
        </p:nvSpPr>
        <p:spPr>
          <a:xfrm>
            <a:off x="224173" y="1067764"/>
            <a:ext cx="4481177" cy="576000"/>
          </a:xfrm>
          <a:prstGeom prst="rect">
            <a:avLst/>
          </a:prstGeom>
          <a:solidFill>
            <a:srgbClr val="C00000"/>
          </a:solidFill>
          <a:ln w="28575">
            <a:solidFill>
              <a:srgbClr val="C00000"/>
            </a:solidFill>
          </a:ln>
        </p:spPr>
        <p:txBody>
          <a:bodyPr wrap="square" tIns="72000" bIns="72000" anchor="ctr" anchorCtr="1">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pPr algn="ctr"/>
            <a:r>
              <a:rPr lang="zh-CN" altLang="en-US" dirty="0">
                <a:solidFill>
                  <a:schemeClr val="bg1"/>
                </a:solidFill>
                <a:latin typeface="Times New Roman" panose="02020603050405020304" pitchFamily="18" charset="0"/>
                <a:cs typeface="Times New Roman" panose="02020603050405020304" pitchFamily="18" charset="0"/>
              </a:rPr>
              <a:t>模型驱动低代码系统架构</a:t>
            </a:r>
            <a:endParaRPr lang="en-US" dirty="0">
              <a:solidFill>
                <a:schemeClr val="bg1"/>
              </a:solidFill>
            </a:endParaRPr>
          </a:p>
        </p:txBody>
      </p:sp>
      <p:sp>
        <p:nvSpPr>
          <p:cNvPr id="8" name="文本框 7">
            <a:extLst>
              <a:ext uri="{FF2B5EF4-FFF2-40B4-BE49-F238E27FC236}">
                <a16:creationId xmlns:a16="http://schemas.microsoft.com/office/drawing/2014/main" xmlns="" id="{B2629A5B-5F99-4AC6-8194-51BE22B95CEE}"/>
              </a:ext>
            </a:extLst>
          </p:cNvPr>
          <p:cNvSpPr txBox="1"/>
          <p:nvPr/>
        </p:nvSpPr>
        <p:spPr>
          <a:xfrm>
            <a:off x="224173" y="1889407"/>
            <a:ext cx="10891240" cy="2031325"/>
          </a:xfrm>
          <a:prstGeom prst="rect">
            <a:avLst/>
          </a:prstGeom>
          <a:noFill/>
        </p:spPr>
        <p:txBody>
          <a:bodyPr wrap="square" rtlCol="0">
            <a:spAutoFit/>
          </a:bodyPr>
          <a:lstStyle/>
          <a:p>
            <a:r>
              <a:rPr lang="zh-CN" altLang="en-US" dirty="0"/>
              <a:t>在开发阶段，平台使用者（即开发者）通过设计器，可视化构建页面、业务逻辑和数据结构，设计器会将这些操作的结果以元数据的形式保存成中间文件（也称</a:t>
            </a:r>
            <a:r>
              <a:rPr lang="en-US" altLang="zh-CN" dirty="0"/>
              <a:t>Project</a:t>
            </a:r>
            <a:r>
              <a:rPr lang="zh-CN" altLang="en-US" dirty="0"/>
              <a:t>、工程文件，通常由大量</a:t>
            </a:r>
            <a:r>
              <a:rPr lang="en-US" altLang="zh-CN" dirty="0"/>
              <a:t>json</a:t>
            </a:r>
            <a:r>
              <a:rPr lang="zh-CN" altLang="en-US" dirty="0"/>
              <a:t>、</a:t>
            </a:r>
            <a:r>
              <a:rPr lang="en-US" altLang="zh-CN" dirty="0"/>
              <a:t>xml</a:t>
            </a:r>
            <a:r>
              <a:rPr lang="zh-CN" altLang="en-US" dirty="0"/>
              <a:t>等描述性语言的文件打包而成）。</a:t>
            </a:r>
            <a:endParaRPr lang="en-US" altLang="zh-CN" dirty="0"/>
          </a:p>
          <a:p>
            <a:endParaRPr lang="en-US" altLang="zh-CN" dirty="0"/>
          </a:p>
          <a:p>
            <a:r>
              <a:rPr lang="zh-CN" altLang="en-US" dirty="0"/>
              <a:t>部署阶段，开发者通过设计器将中间文件进行预处理（包含但不限于有效性检查、压缩、加密等），并打包发布到服务器上。而服务器则充当了运行时（</a:t>
            </a:r>
            <a:r>
              <a:rPr lang="en-US" altLang="zh-CN" dirty="0"/>
              <a:t>Runtime</a:t>
            </a:r>
            <a:r>
              <a:rPr lang="zh-CN" altLang="en-US" dirty="0"/>
              <a:t>）的角色，自动解析中间文件里的元数据，最终形成应用，提供给最终用户使用。</a:t>
            </a:r>
            <a:endParaRPr lang="en-US" altLang="zh-CN" dirty="0">
              <a:latin typeface="Times New Roman" panose="02020603050405020304" pitchFamily="18" charset="0"/>
            </a:endParaRPr>
          </a:p>
        </p:txBody>
      </p:sp>
      <p:pic>
        <p:nvPicPr>
          <p:cNvPr id="13314" name="Picture 2" descr="image.53a0e5.png">
            <a:extLst>
              <a:ext uri="{FF2B5EF4-FFF2-40B4-BE49-F238E27FC236}">
                <a16:creationId xmlns:a16="http://schemas.microsoft.com/office/drawing/2014/main" xmlns="" id="{EDC1B43F-4A86-4766-88E6-E65D1289DD6B}"/>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169333" y="3986899"/>
            <a:ext cx="8786070" cy="2753655"/>
          </a:xfrm>
          <a:prstGeom prst="rect">
            <a:avLst/>
          </a:prstGeom>
          <a:noFill/>
          <a:extLst>
            <a:ext uri="{909E8E84-426E-40DD-AFC4-6F175D3DCCD1}">
              <a14:hiddenFill xmlns:a14="http://schemas.microsoft.com/office/drawing/2010/main" xmlns="">
                <a:solidFill>
                  <a:srgbClr val="FFFFFF"/>
                </a:solidFill>
              </a14:hiddenFill>
            </a:ext>
          </a:extLst>
        </p:spPr>
      </p:pic>
    </p:spTree>
    <p:custDataLst>
      <p:tags r:id="rId1"/>
    </p:custDataLst>
    <p:extLst>
      <p:ext uri="{BB962C8B-B14F-4D97-AF65-F5344CB8AC3E}">
        <p14:creationId xmlns:p14="http://schemas.microsoft.com/office/powerpoint/2010/main" xmlns="" val="22247069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B0038806-EDA4-4DC1-ABD7-E3E6651E1340}"/>
              </a:ext>
            </a:extLst>
          </p:cNvPr>
          <p:cNvSpPr/>
          <p:nvPr/>
        </p:nvSpPr>
        <p:spPr>
          <a:xfrm>
            <a:off x="0" y="0"/>
            <a:ext cx="12192000" cy="89762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b="1" dirty="0">
                <a:latin typeface="黑体" panose="02010609060101010101" pitchFamily="49" charset="-122"/>
                <a:ea typeface="黑体" panose="02010609060101010101" pitchFamily="49" charset="-122"/>
              </a:rPr>
              <a:t>      </a:t>
            </a:r>
            <a:r>
              <a:rPr lang="zh-CN" altLang="en-US" sz="3600" b="1" dirty="0">
                <a:latin typeface="微软雅黑" panose="020B0503020204020204" pitchFamily="34" charset="-122"/>
                <a:ea typeface="微软雅黑" panose="020B0503020204020204" pitchFamily="34" charset="-122"/>
              </a:rPr>
              <a:t>低代码软件工程</a:t>
            </a:r>
          </a:p>
        </p:txBody>
      </p:sp>
      <p:pic>
        <p:nvPicPr>
          <p:cNvPr id="7" name="图片 6">
            <a:extLst>
              <a:ext uri="{FF2B5EF4-FFF2-40B4-BE49-F238E27FC236}">
                <a16:creationId xmlns:a16="http://schemas.microsoft.com/office/drawing/2014/main" xmlns="" id="{617FA88E-6A22-4EBD-92DB-53685667025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389" y="0"/>
            <a:ext cx="922789" cy="897622"/>
          </a:xfrm>
          <a:prstGeom prst="rect">
            <a:avLst/>
          </a:prstGeom>
          <a:solidFill>
            <a:schemeClr val="accent1"/>
          </a:solidFill>
        </p:spPr>
      </p:pic>
      <p:sp>
        <p:nvSpPr>
          <p:cNvPr id="5" name="Title 4">
            <a:extLst>
              <a:ext uri="{FF2B5EF4-FFF2-40B4-BE49-F238E27FC236}">
                <a16:creationId xmlns:a16="http://schemas.microsoft.com/office/drawing/2014/main" xmlns="" id="{00B62054-29D1-40D0-9CCA-AD2FD100FA2D}"/>
              </a:ext>
            </a:extLst>
          </p:cNvPr>
          <p:cNvSpPr txBox="1">
            <a:spLocks/>
          </p:cNvSpPr>
          <p:nvPr/>
        </p:nvSpPr>
        <p:spPr>
          <a:xfrm>
            <a:off x="224173" y="1067764"/>
            <a:ext cx="4481177" cy="576000"/>
          </a:xfrm>
          <a:prstGeom prst="rect">
            <a:avLst/>
          </a:prstGeom>
          <a:solidFill>
            <a:srgbClr val="C00000"/>
          </a:solidFill>
          <a:ln w="28575">
            <a:solidFill>
              <a:srgbClr val="C00000"/>
            </a:solidFill>
          </a:ln>
        </p:spPr>
        <p:txBody>
          <a:bodyPr wrap="square" tIns="72000" bIns="72000" anchor="ctr" anchorCtr="1">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pPr algn="ctr"/>
            <a:r>
              <a:rPr lang="zh-CN" altLang="en-US" dirty="0">
                <a:solidFill>
                  <a:schemeClr val="bg1"/>
                </a:solidFill>
                <a:latin typeface="Times New Roman" panose="02020603050405020304" pitchFamily="18" charset="0"/>
                <a:cs typeface="Times New Roman" panose="02020603050405020304" pitchFamily="18" charset="0"/>
              </a:rPr>
              <a:t>模型驱动低代码系统架构</a:t>
            </a:r>
            <a:endParaRPr lang="en-US" dirty="0">
              <a:solidFill>
                <a:schemeClr val="bg1"/>
              </a:solidFill>
            </a:endParaRPr>
          </a:p>
        </p:txBody>
      </p:sp>
      <p:sp>
        <p:nvSpPr>
          <p:cNvPr id="8" name="文本框 7">
            <a:extLst>
              <a:ext uri="{FF2B5EF4-FFF2-40B4-BE49-F238E27FC236}">
                <a16:creationId xmlns:a16="http://schemas.microsoft.com/office/drawing/2014/main" xmlns="" id="{B2629A5B-5F99-4AC6-8194-51BE22B95CEE}"/>
              </a:ext>
            </a:extLst>
          </p:cNvPr>
          <p:cNvSpPr txBox="1"/>
          <p:nvPr/>
        </p:nvSpPr>
        <p:spPr>
          <a:xfrm>
            <a:off x="650380" y="2174633"/>
            <a:ext cx="10891240" cy="3416320"/>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a:latin typeface="Times New Roman" panose="02020603050405020304" pitchFamily="18" charset="0"/>
              </a:rPr>
              <a:t>可执行语言 </a:t>
            </a:r>
            <a:r>
              <a:rPr lang="en-US" altLang="zh-CN" b="1" dirty="0">
                <a:latin typeface="Times New Roman" panose="02020603050405020304" pitchFamily="18" charset="0"/>
              </a:rPr>
              <a:t>vs </a:t>
            </a:r>
            <a:r>
              <a:rPr lang="zh-CN" altLang="en-US" b="1" dirty="0">
                <a:latin typeface="Times New Roman" panose="02020603050405020304" pitchFamily="18" charset="0"/>
              </a:rPr>
              <a:t>元数据</a:t>
            </a:r>
            <a:endParaRPr lang="en-US" altLang="zh-CN" b="1" dirty="0">
              <a:latin typeface="Times New Roman" panose="02020603050405020304" pitchFamily="18" charset="0"/>
            </a:endParaRPr>
          </a:p>
          <a:p>
            <a:endParaRPr lang="en-US" altLang="zh-CN" dirty="0">
              <a:latin typeface="Times New Roman" panose="02020603050405020304" pitchFamily="18" charset="0"/>
            </a:endParaRPr>
          </a:p>
          <a:p>
            <a:r>
              <a:rPr lang="zh-CN" altLang="en-US" dirty="0">
                <a:latin typeface="Times New Roman" panose="02020603050405020304" pitchFamily="18" charset="0"/>
              </a:rPr>
              <a:t>早期的低代码开发平台将可视化操作直接翻译成对应的可执行语言。这种方式存在封装程度低、开发效率提升有效、可维护性弱等技术问题。更重要的是，一旦开发者使用其他开发工具对这些编译后的源代码进行修改后，往往无法再同步回低代码开发平台的可视化开发环境，致使无法持续使用可视化的方式对应用进行开发和维护，让低代码平台成为了“一次性工具”。</a:t>
            </a:r>
            <a:endParaRPr lang="en-US" altLang="zh-CN" dirty="0">
              <a:latin typeface="Times New Roman" panose="02020603050405020304" pitchFamily="18" charset="0"/>
            </a:endParaRPr>
          </a:p>
          <a:p>
            <a:endParaRPr lang="en-US" altLang="zh-CN" dirty="0">
              <a:latin typeface="Times New Roman" panose="02020603050405020304" pitchFamily="18" charset="0"/>
            </a:endParaRPr>
          </a:p>
          <a:p>
            <a:r>
              <a:rPr lang="zh-CN" altLang="en-US" dirty="0">
                <a:latin typeface="Times New Roman" panose="02020603050405020304" pitchFamily="18" charset="0"/>
              </a:rPr>
              <a:t>目前主流的低代码平台已经从生成可直接执行的程序代码（如</a:t>
            </a:r>
            <a:r>
              <a:rPr lang="en-US" altLang="zh-CN" dirty="0">
                <a:latin typeface="Times New Roman" panose="02020603050405020304" pitchFamily="18" charset="0"/>
              </a:rPr>
              <a:t>Java</a:t>
            </a:r>
            <a:r>
              <a:rPr lang="zh-CN" altLang="en-US" dirty="0">
                <a:latin typeface="Times New Roman" panose="02020603050405020304" pitchFamily="18" charset="0"/>
              </a:rPr>
              <a:t>、</a:t>
            </a:r>
            <a:r>
              <a:rPr lang="en-US" altLang="zh-CN" dirty="0">
                <a:latin typeface="Times New Roman" panose="02020603050405020304" pitchFamily="18" charset="0"/>
              </a:rPr>
              <a:t>C#</a:t>
            </a:r>
            <a:r>
              <a:rPr lang="zh-CN" altLang="en-US" dirty="0">
                <a:latin typeface="Times New Roman" panose="02020603050405020304" pitchFamily="18" charset="0"/>
              </a:rPr>
              <a:t>），逐步切换为生成特定格式的元数据（格式为</a:t>
            </a:r>
            <a:r>
              <a:rPr lang="en-US" altLang="zh-CN" dirty="0">
                <a:latin typeface="Times New Roman" panose="02020603050405020304" pitchFamily="18" charset="0"/>
              </a:rPr>
              <a:t>XML</a:t>
            </a:r>
            <a:r>
              <a:rPr lang="zh-CN" altLang="en-US" dirty="0">
                <a:latin typeface="Times New Roman" panose="02020603050405020304" pitchFamily="18" charset="0"/>
              </a:rPr>
              <a:t>、</a:t>
            </a:r>
            <a:r>
              <a:rPr lang="en-US" altLang="zh-CN" dirty="0">
                <a:latin typeface="Times New Roman" panose="02020603050405020304" pitchFamily="18" charset="0"/>
              </a:rPr>
              <a:t>JSON</a:t>
            </a:r>
            <a:r>
              <a:rPr lang="zh-CN" altLang="en-US" dirty="0">
                <a:latin typeface="Times New Roman" panose="02020603050405020304" pitchFamily="18" charset="0"/>
              </a:rPr>
              <a:t>）。这些元数据无法脱离平台运行，就像</a:t>
            </a:r>
            <a:r>
              <a:rPr lang="en-US" altLang="zh-CN" dirty="0">
                <a:latin typeface="Times New Roman" panose="02020603050405020304" pitchFamily="18" charset="0"/>
              </a:rPr>
              <a:t>Java</a:t>
            </a:r>
            <a:r>
              <a:rPr lang="zh-CN" altLang="en-US" dirty="0">
                <a:latin typeface="Times New Roman" panose="02020603050405020304" pitchFamily="18" charset="0"/>
              </a:rPr>
              <a:t>无法脱离</a:t>
            </a:r>
            <a:r>
              <a:rPr lang="en-US" altLang="zh-CN" dirty="0">
                <a:latin typeface="Times New Roman" panose="02020603050405020304" pitchFamily="18" charset="0"/>
              </a:rPr>
              <a:t>JRE/JDK</a:t>
            </a:r>
            <a:r>
              <a:rPr lang="zh-CN" altLang="en-US" dirty="0">
                <a:latin typeface="Times New Roman" panose="02020603050405020304" pitchFamily="18" charset="0"/>
              </a:rPr>
              <a:t>一样。</a:t>
            </a:r>
          </a:p>
          <a:p>
            <a:r>
              <a:rPr lang="zh-CN" altLang="en-US" dirty="0">
                <a:latin typeface="Times New Roman" panose="02020603050405020304" pitchFamily="18" charset="0"/>
              </a:rPr>
              <a:t>平台厂商将更多能力封装成开发者能在可视化设计器中使用的元数据类型，增强元数据能力的同时，持续扩大低代码平台的应用场景，提升使用者的开发效率。一定程度上讲，低代码内置元数据的覆盖范围，决定了该平台可视化开发的能力边界。</a:t>
            </a:r>
            <a:endParaRPr lang="en-US" altLang="zh-CN" dirty="0">
              <a:latin typeface="Times New Roman" panose="02020603050405020304" pitchFamily="18" charset="0"/>
            </a:endParaRPr>
          </a:p>
        </p:txBody>
      </p:sp>
    </p:spTree>
    <p:custDataLst>
      <p:tags r:id="rId1"/>
    </p:custDataLst>
    <p:extLst>
      <p:ext uri="{BB962C8B-B14F-4D97-AF65-F5344CB8AC3E}">
        <p14:creationId xmlns:p14="http://schemas.microsoft.com/office/powerpoint/2010/main" xmlns="" val="4313351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B0038806-EDA4-4DC1-ABD7-E3E6651E1340}"/>
              </a:ext>
            </a:extLst>
          </p:cNvPr>
          <p:cNvSpPr/>
          <p:nvPr/>
        </p:nvSpPr>
        <p:spPr>
          <a:xfrm>
            <a:off x="0" y="0"/>
            <a:ext cx="12192000" cy="89762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b="1" dirty="0">
                <a:latin typeface="黑体" panose="02010609060101010101" pitchFamily="49" charset="-122"/>
                <a:ea typeface="黑体" panose="02010609060101010101" pitchFamily="49" charset="-122"/>
              </a:rPr>
              <a:t>      </a:t>
            </a:r>
            <a:r>
              <a:rPr lang="zh-CN" altLang="en-US" sz="3600" b="1" dirty="0">
                <a:latin typeface="微软雅黑" panose="020B0503020204020204" pitchFamily="34" charset="-122"/>
                <a:ea typeface="微软雅黑" panose="020B0503020204020204" pitchFamily="34" charset="-122"/>
              </a:rPr>
              <a:t>低代码软件工程</a:t>
            </a:r>
          </a:p>
        </p:txBody>
      </p:sp>
      <p:pic>
        <p:nvPicPr>
          <p:cNvPr id="7" name="图片 6">
            <a:extLst>
              <a:ext uri="{FF2B5EF4-FFF2-40B4-BE49-F238E27FC236}">
                <a16:creationId xmlns:a16="http://schemas.microsoft.com/office/drawing/2014/main" xmlns="" id="{617FA88E-6A22-4EBD-92DB-53685667025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389" y="0"/>
            <a:ext cx="922789" cy="897622"/>
          </a:xfrm>
          <a:prstGeom prst="rect">
            <a:avLst/>
          </a:prstGeom>
          <a:solidFill>
            <a:schemeClr val="accent1"/>
          </a:solidFill>
        </p:spPr>
      </p:pic>
      <p:sp>
        <p:nvSpPr>
          <p:cNvPr id="5" name="Title 4">
            <a:extLst>
              <a:ext uri="{FF2B5EF4-FFF2-40B4-BE49-F238E27FC236}">
                <a16:creationId xmlns:a16="http://schemas.microsoft.com/office/drawing/2014/main" xmlns="" id="{00B62054-29D1-40D0-9CCA-AD2FD100FA2D}"/>
              </a:ext>
            </a:extLst>
          </p:cNvPr>
          <p:cNvSpPr txBox="1">
            <a:spLocks/>
          </p:cNvSpPr>
          <p:nvPr/>
        </p:nvSpPr>
        <p:spPr>
          <a:xfrm>
            <a:off x="224173" y="1067764"/>
            <a:ext cx="4481177" cy="576000"/>
          </a:xfrm>
          <a:prstGeom prst="rect">
            <a:avLst/>
          </a:prstGeom>
          <a:solidFill>
            <a:srgbClr val="C00000"/>
          </a:solidFill>
          <a:ln w="28575">
            <a:solidFill>
              <a:srgbClr val="C00000"/>
            </a:solidFill>
          </a:ln>
        </p:spPr>
        <p:txBody>
          <a:bodyPr wrap="square" tIns="72000" bIns="72000" anchor="ctr" anchorCtr="1">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pPr algn="ctr"/>
            <a:r>
              <a:rPr lang="zh-CN" altLang="en-US" dirty="0">
                <a:solidFill>
                  <a:schemeClr val="bg1"/>
                </a:solidFill>
                <a:latin typeface="Times New Roman" panose="02020603050405020304" pitchFamily="18" charset="0"/>
                <a:cs typeface="Times New Roman" panose="02020603050405020304" pitchFamily="18" charset="0"/>
              </a:rPr>
              <a:t>数据库</a:t>
            </a:r>
            <a:endParaRPr lang="en-US" dirty="0">
              <a:solidFill>
                <a:schemeClr val="bg1"/>
              </a:solidFill>
            </a:endParaRPr>
          </a:p>
        </p:txBody>
      </p:sp>
      <p:sp>
        <p:nvSpPr>
          <p:cNvPr id="8" name="文本框 7">
            <a:extLst>
              <a:ext uri="{FF2B5EF4-FFF2-40B4-BE49-F238E27FC236}">
                <a16:creationId xmlns:a16="http://schemas.microsoft.com/office/drawing/2014/main" xmlns="" id="{B2629A5B-5F99-4AC6-8194-51BE22B95CEE}"/>
              </a:ext>
            </a:extLst>
          </p:cNvPr>
          <p:cNvSpPr txBox="1"/>
          <p:nvPr/>
        </p:nvSpPr>
        <p:spPr>
          <a:xfrm>
            <a:off x="190617" y="2799231"/>
            <a:ext cx="5279005" cy="2031325"/>
          </a:xfrm>
          <a:prstGeom prst="rect">
            <a:avLst/>
          </a:prstGeom>
          <a:noFill/>
        </p:spPr>
        <p:txBody>
          <a:bodyPr wrap="square" rtlCol="0">
            <a:spAutoFit/>
          </a:bodyPr>
          <a:lstStyle/>
          <a:p>
            <a:r>
              <a:rPr lang="zh-CN" altLang="en-US" dirty="0"/>
              <a:t>低代码平台的</a:t>
            </a:r>
            <a:r>
              <a:rPr lang="zh-CN" altLang="en-US" b="1" u="sng" dirty="0"/>
              <a:t>数据建模</a:t>
            </a:r>
            <a:r>
              <a:rPr lang="zh-CN" altLang="en-US" dirty="0"/>
              <a:t>可分为</a:t>
            </a:r>
            <a:r>
              <a:rPr lang="zh-CN" altLang="en-US" b="1" u="sng" dirty="0"/>
              <a:t>表结构设计</a:t>
            </a:r>
            <a:r>
              <a:rPr lang="zh-CN" altLang="en-US" dirty="0"/>
              <a:t>和</a:t>
            </a:r>
            <a:r>
              <a:rPr lang="zh-CN" altLang="en-US" b="1" u="sng" dirty="0"/>
              <a:t>查询视图设计</a:t>
            </a:r>
            <a:r>
              <a:rPr lang="zh-CN" altLang="en-US" dirty="0"/>
              <a:t>两部分，使用者在界面上通过可视化的方式，构建出表结构和视图，而平台将其自动转义为对应数据库的</a:t>
            </a:r>
            <a:r>
              <a:rPr lang="en-US" altLang="zh-CN" dirty="0"/>
              <a:t>SQL</a:t>
            </a:r>
            <a:r>
              <a:rPr lang="zh-CN" altLang="en-US" dirty="0"/>
              <a:t>语句。</a:t>
            </a:r>
            <a:endParaRPr lang="en-US" altLang="zh-CN" dirty="0"/>
          </a:p>
          <a:p>
            <a:endParaRPr lang="en-US" altLang="zh-CN" dirty="0"/>
          </a:p>
          <a:p>
            <a:r>
              <a:rPr lang="zh-CN" altLang="en-US" dirty="0"/>
              <a:t>大多数模型驱动的低代码平台支持可视化的表结构设计，部分平台支持可视化设计查询视图。</a:t>
            </a:r>
          </a:p>
        </p:txBody>
      </p:sp>
      <p:pic>
        <p:nvPicPr>
          <p:cNvPr id="18434" name="Picture 2" descr="image.deb395.png">
            <a:extLst>
              <a:ext uri="{FF2B5EF4-FFF2-40B4-BE49-F238E27FC236}">
                <a16:creationId xmlns:a16="http://schemas.microsoft.com/office/drawing/2014/main" xmlns="" id="{C322B26E-0AB4-4411-AFFD-FE65117725CE}"/>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563487" y="2334642"/>
            <a:ext cx="6370784" cy="2960501"/>
          </a:xfrm>
          <a:prstGeom prst="rect">
            <a:avLst/>
          </a:prstGeom>
          <a:noFill/>
          <a:extLst>
            <a:ext uri="{909E8E84-426E-40DD-AFC4-6F175D3DCCD1}">
              <a14:hiddenFill xmlns:a14="http://schemas.microsoft.com/office/drawing/2010/main" xmlns="">
                <a:solidFill>
                  <a:srgbClr val="FFFFFF"/>
                </a:solidFill>
              </a14:hiddenFill>
            </a:ext>
          </a:extLst>
        </p:spPr>
      </p:pic>
    </p:spTree>
    <p:custDataLst>
      <p:tags r:id="rId1"/>
    </p:custDataLst>
    <p:extLst>
      <p:ext uri="{BB962C8B-B14F-4D97-AF65-F5344CB8AC3E}">
        <p14:creationId xmlns:p14="http://schemas.microsoft.com/office/powerpoint/2010/main" xmlns="" val="32169048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B0038806-EDA4-4DC1-ABD7-E3E6651E1340}"/>
              </a:ext>
            </a:extLst>
          </p:cNvPr>
          <p:cNvSpPr/>
          <p:nvPr/>
        </p:nvSpPr>
        <p:spPr>
          <a:xfrm>
            <a:off x="0" y="0"/>
            <a:ext cx="12192000" cy="89762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b="1" dirty="0">
                <a:latin typeface="黑体" panose="02010609060101010101" pitchFamily="49" charset="-122"/>
                <a:ea typeface="黑体" panose="02010609060101010101" pitchFamily="49" charset="-122"/>
              </a:rPr>
              <a:t>      </a:t>
            </a:r>
            <a:r>
              <a:rPr lang="zh-CN" altLang="en-US" sz="3600" b="1" dirty="0">
                <a:latin typeface="微软雅黑" panose="020B0503020204020204" pitchFamily="34" charset="-122"/>
                <a:ea typeface="微软雅黑" panose="020B0503020204020204" pitchFamily="34" charset="-122"/>
              </a:rPr>
              <a:t>低代码软件工程</a:t>
            </a:r>
          </a:p>
        </p:txBody>
      </p:sp>
      <p:pic>
        <p:nvPicPr>
          <p:cNvPr id="7" name="图片 6">
            <a:extLst>
              <a:ext uri="{FF2B5EF4-FFF2-40B4-BE49-F238E27FC236}">
                <a16:creationId xmlns:a16="http://schemas.microsoft.com/office/drawing/2014/main" xmlns="" id="{617FA88E-6A22-4EBD-92DB-53685667025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389" y="0"/>
            <a:ext cx="922789" cy="897622"/>
          </a:xfrm>
          <a:prstGeom prst="rect">
            <a:avLst/>
          </a:prstGeom>
          <a:solidFill>
            <a:schemeClr val="accent1"/>
          </a:solidFill>
        </p:spPr>
      </p:pic>
      <p:sp>
        <p:nvSpPr>
          <p:cNvPr id="5" name="Title 4">
            <a:extLst>
              <a:ext uri="{FF2B5EF4-FFF2-40B4-BE49-F238E27FC236}">
                <a16:creationId xmlns:a16="http://schemas.microsoft.com/office/drawing/2014/main" xmlns="" id="{00B62054-29D1-40D0-9CCA-AD2FD100FA2D}"/>
              </a:ext>
            </a:extLst>
          </p:cNvPr>
          <p:cNvSpPr txBox="1">
            <a:spLocks/>
          </p:cNvSpPr>
          <p:nvPr/>
        </p:nvSpPr>
        <p:spPr>
          <a:xfrm>
            <a:off x="224173" y="1067764"/>
            <a:ext cx="4481177" cy="576000"/>
          </a:xfrm>
          <a:prstGeom prst="rect">
            <a:avLst/>
          </a:prstGeom>
          <a:solidFill>
            <a:srgbClr val="C00000"/>
          </a:solidFill>
          <a:ln w="28575">
            <a:solidFill>
              <a:srgbClr val="C00000"/>
            </a:solidFill>
          </a:ln>
        </p:spPr>
        <p:txBody>
          <a:bodyPr wrap="square" tIns="72000" bIns="72000" anchor="ctr" anchorCtr="1">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pPr algn="ctr"/>
            <a:r>
              <a:rPr lang="zh-CN" altLang="en-US" dirty="0">
                <a:solidFill>
                  <a:schemeClr val="bg1"/>
                </a:solidFill>
                <a:latin typeface="Times New Roman" panose="02020603050405020304" pitchFamily="18" charset="0"/>
                <a:cs typeface="Times New Roman" panose="02020603050405020304" pitchFamily="18" charset="0"/>
              </a:rPr>
              <a:t>数据库</a:t>
            </a:r>
            <a:endParaRPr lang="en-US" dirty="0">
              <a:solidFill>
                <a:schemeClr val="bg1"/>
              </a:solidFill>
            </a:endParaRPr>
          </a:p>
        </p:txBody>
      </p:sp>
      <p:sp>
        <p:nvSpPr>
          <p:cNvPr id="8" name="文本框 7">
            <a:extLst>
              <a:ext uri="{FF2B5EF4-FFF2-40B4-BE49-F238E27FC236}">
                <a16:creationId xmlns:a16="http://schemas.microsoft.com/office/drawing/2014/main" xmlns="" id="{B2629A5B-5F99-4AC6-8194-51BE22B95CEE}"/>
              </a:ext>
            </a:extLst>
          </p:cNvPr>
          <p:cNvSpPr txBox="1"/>
          <p:nvPr/>
        </p:nvSpPr>
        <p:spPr>
          <a:xfrm>
            <a:off x="101132" y="1713238"/>
            <a:ext cx="5994868" cy="4801314"/>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a:t>表结构</a:t>
            </a:r>
            <a:endParaRPr lang="en-US" altLang="zh-CN" dirty="0"/>
          </a:p>
          <a:p>
            <a:endParaRPr lang="en-US" altLang="zh-CN" dirty="0"/>
          </a:p>
          <a:p>
            <a:r>
              <a:rPr lang="zh-CN" altLang="en-US" dirty="0"/>
              <a:t>表结构设计的可视化由来已久，从中大型的分布式数据库</a:t>
            </a:r>
            <a:r>
              <a:rPr lang="en-US" altLang="zh-CN" dirty="0"/>
              <a:t>Microsoft SQL Server</a:t>
            </a:r>
            <a:r>
              <a:rPr lang="zh-CN" altLang="en-US" dirty="0"/>
              <a:t>，到小型的单机数据库</a:t>
            </a:r>
            <a:r>
              <a:rPr lang="en-US" altLang="zh-CN" dirty="0"/>
              <a:t>Access</a:t>
            </a:r>
            <a:r>
              <a:rPr lang="zh-CN" altLang="en-US" dirty="0"/>
              <a:t>，都提供有可视化的结构设计和数据编辑能力。绝大多数低代码平台延续了这些数据库软件的做法，</a:t>
            </a:r>
            <a:r>
              <a:rPr lang="zh-CN" altLang="en-US" b="1" u="sng" dirty="0">
                <a:highlight>
                  <a:srgbClr val="FFFF00"/>
                </a:highlight>
              </a:rPr>
              <a:t>以</a:t>
            </a:r>
            <a:r>
              <a:rPr lang="en-US" altLang="zh-CN" b="1" u="sng" dirty="0">
                <a:highlight>
                  <a:srgbClr val="FFFF00"/>
                </a:highlight>
              </a:rPr>
              <a:t>SQL</a:t>
            </a:r>
            <a:r>
              <a:rPr lang="zh-CN" altLang="en-US" b="1" u="sng" dirty="0">
                <a:highlight>
                  <a:srgbClr val="FFFF00"/>
                </a:highlight>
              </a:rPr>
              <a:t>语句直接操作数据库，而省略了生成元数据和解析元数据的环节</a:t>
            </a:r>
            <a:r>
              <a:rPr lang="zh-CN" altLang="en-US" dirty="0"/>
              <a:t>。</a:t>
            </a:r>
            <a:endParaRPr lang="en-US" altLang="zh-CN" dirty="0"/>
          </a:p>
          <a:p>
            <a:endParaRPr lang="en-US" altLang="zh-CN" dirty="0"/>
          </a:p>
          <a:p>
            <a:r>
              <a:rPr lang="zh-CN" altLang="en-US" dirty="0"/>
              <a:t>开发者在设计器上对表结构进行的调整，被翻译成了对应的</a:t>
            </a:r>
            <a:r>
              <a:rPr lang="en-US" altLang="zh-CN" dirty="0"/>
              <a:t>SQL</a:t>
            </a:r>
            <a:r>
              <a:rPr lang="zh-CN" altLang="en-US" dirty="0"/>
              <a:t>语句，在数据库上执行。同时，设计器可以通过数据库提供的查询功能，实时获取数据库中的表结构，并展示在设计器中。</a:t>
            </a:r>
            <a:endParaRPr lang="en-US" altLang="zh-CN" dirty="0"/>
          </a:p>
          <a:p>
            <a:endParaRPr lang="zh-CN" altLang="en-US" dirty="0"/>
          </a:p>
          <a:p>
            <a:r>
              <a:rPr lang="zh-CN" altLang="en-US" dirty="0"/>
              <a:t>低代码平台则需要将不同厂商、不同版本的数据库设计能力进行</a:t>
            </a:r>
            <a:r>
              <a:rPr lang="zh-CN" altLang="en-US" b="1" u="sng" dirty="0">
                <a:highlight>
                  <a:srgbClr val="FFFF00"/>
                </a:highlight>
              </a:rPr>
              <a:t>统一化</a:t>
            </a:r>
            <a:r>
              <a:rPr lang="zh-CN" altLang="en-US" dirty="0"/>
              <a:t>，以确保使用低代码开发的应用可以在数据层面和第三方软件无缝集成。这通常意味着低代码平台需要针对各种数据库分别开发数据结构和数据的存取机制。</a:t>
            </a:r>
          </a:p>
        </p:txBody>
      </p:sp>
      <p:pic>
        <p:nvPicPr>
          <p:cNvPr id="18434" name="Picture 2" descr="image.deb395.png">
            <a:extLst>
              <a:ext uri="{FF2B5EF4-FFF2-40B4-BE49-F238E27FC236}">
                <a16:creationId xmlns:a16="http://schemas.microsoft.com/office/drawing/2014/main" xmlns="" id="{C322B26E-0AB4-4411-AFFD-FE65117725CE}"/>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096000" y="2728785"/>
            <a:ext cx="5961310" cy="2770219"/>
          </a:xfrm>
          <a:prstGeom prst="rect">
            <a:avLst/>
          </a:prstGeom>
          <a:noFill/>
          <a:extLst>
            <a:ext uri="{909E8E84-426E-40DD-AFC4-6F175D3DCCD1}">
              <a14:hiddenFill xmlns:a14="http://schemas.microsoft.com/office/drawing/2010/main" xmlns="">
                <a:solidFill>
                  <a:srgbClr val="FFFFFF"/>
                </a:solidFill>
              </a14:hiddenFill>
            </a:ext>
          </a:extLst>
        </p:spPr>
      </p:pic>
    </p:spTree>
    <p:custDataLst>
      <p:tags r:id="rId1"/>
    </p:custDataLst>
    <p:extLst>
      <p:ext uri="{BB962C8B-B14F-4D97-AF65-F5344CB8AC3E}">
        <p14:creationId xmlns:p14="http://schemas.microsoft.com/office/powerpoint/2010/main" xmlns="" val="2345802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B0038806-EDA4-4DC1-ABD7-E3E6651E1340}"/>
              </a:ext>
            </a:extLst>
          </p:cNvPr>
          <p:cNvSpPr/>
          <p:nvPr/>
        </p:nvSpPr>
        <p:spPr>
          <a:xfrm>
            <a:off x="0" y="0"/>
            <a:ext cx="12192000" cy="89762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b="1" dirty="0">
                <a:latin typeface="黑体" panose="02010609060101010101" pitchFamily="49" charset="-122"/>
                <a:ea typeface="黑体" panose="02010609060101010101" pitchFamily="49" charset="-122"/>
              </a:rPr>
              <a:t>      </a:t>
            </a:r>
            <a:r>
              <a:rPr lang="zh-CN" altLang="en-US" sz="3600" b="1" dirty="0">
                <a:latin typeface="微软雅黑" panose="020B0503020204020204" pitchFamily="34" charset="-122"/>
                <a:ea typeface="微软雅黑" panose="020B0503020204020204" pitchFamily="34" charset="-122"/>
              </a:rPr>
              <a:t>低代码软件工程</a:t>
            </a:r>
          </a:p>
        </p:txBody>
      </p:sp>
      <p:pic>
        <p:nvPicPr>
          <p:cNvPr id="7" name="图片 6">
            <a:extLst>
              <a:ext uri="{FF2B5EF4-FFF2-40B4-BE49-F238E27FC236}">
                <a16:creationId xmlns:a16="http://schemas.microsoft.com/office/drawing/2014/main" xmlns="" id="{617FA88E-6A22-4EBD-92DB-53685667025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389" y="0"/>
            <a:ext cx="922789" cy="897622"/>
          </a:xfrm>
          <a:prstGeom prst="rect">
            <a:avLst/>
          </a:prstGeom>
          <a:solidFill>
            <a:schemeClr val="accent1"/>
          </a:solidFill>
        </p:spPr>
      </p:pic>
      <p:sp>
        <p:nvSpPr>
          <p:cNvPr id="5" name="Title 4">
            <a:extLst>
              <a:ext uri="{FF2B5EF4-FFF2-40B4-BE49-F238E27FC236}">
                <a16:creationId xmlns:a16="http://schemas.microsoft.com/office/drawing/2014/main" xmlns="" id="{00B62054-29D1-40D0-9CCA-AD2FD100FA2D}"/>
              </a:ext>
            </a:extLst>
          </p:cNvPr>
          <p:cNvSpPr txBox="1">
            <a:spLocks/>
          </p:cNvSpPr>
          <p:nvPr/>
        </p:nvSpPr>
        <p:spPr>
          <a:xfrm>
            <a:off x="224173" y="1067764"/>
            <a:ext cx="4481177" cy="576000"/>
          </a:xfrm>
          <a:prstGeom prst="rect">
            <a:avLst/>
          </a:prstGeom>
          <a:solidFill>
            <a:srgbClr val="C00000"/>
          </a:solidFill>
          <a:ln w="28575">
            <a:solidFill>
              <a:srgbClr val="C00000"/>
            </a:solidFill>
          </a:ln>
        </p:spPr>
        <p:txBody>
          <a:bodyPr wrap="square" tIns="72000" bIns="72000" anchor="ctr" anchorCtr="1">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pPr algn="ctr"/>
            <a:r>
              <a:rPr lang="zh-CN" altLang="en-US" dirty="0">
                <a:solidFill>
                  <a:schemeClr val="bg1"/>
                </a:solidFill>
                <a:latin typeface="Times New Roman" panose="02020603050405020304" pitchFamily="18" charset="0"/>
                <a:cs typeface="Times New Roman" panose="02020603050405020304" pitchFamily="18" charset="0"/>
              </a:rPr>
              <a:t>数据库</a:t>
            </a:r>
            <a:endParaRPr lang="en-US" dirty="0">
              <a:solidFill>
                <a:schemeClr val="bg1"/>
              </a:solidFill>
            </a:endParaRPr>
          </a:p>
        </p:txBody>
      </p:sp>
      <p:sp>
        <p:nvSpPr>
          <p:cNvPr id="8" name="文本框 7">
            <a:extLst>
              <a:ext uri="{FF2B5EF4-FFF2-40B4-BE49-F238E27FC236}">
                <a16:creationId xmlns:a16="http://schemas.microsoft.com/office/drawing/2014/main" xmlns="" id="{B2629A5B-5F99-4AC6-8194-51BE22B95CEE}"/>
              </a:ext>
            </a:extLst>
          </p:cNvPr>
          <p:cNvSpPr txBox="1"/>
          <p:nvPr/>
        </p:nvSpPr>
        <p:spPr>
          <a:xfrm>
            <a:off x="134690" y="1990235"/>
            <a:ext cx="5994868" cy="4247317"/>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a:t>表关联</a:t>
            </a:r>
            <a:endParaRPr lang="en-US" altLang="zh-CN" dirty="0"/>
          </a:p>
          <a:p>
            <a:endParaRPr lang="en-US" altLang="zh-CN" dirty="0"/>
          </a:p>
          <a:p>
            <a:r>
              <a:rPr lang="zh-CN" altLang="en-US" dirty="0"/>
              <a:t>主流数据库通常推荐使用外键约束描述表与表的关联关系，如主从表、业务实体与主数据等。早期的低代码平台也</a:t>
            </a:r>
            <a:r>
              <a:rPr lang="zh-CN" altLang="en-US" b="1" u="sng" dirty="0">
                <a:highlight>
                  <a:srgbClr val="FFFF00"/>
                </a:highlight>
              </a:rPr>
              <a:t>将表关联关系直接翻译成了外键</a:t>
            </a:r>
            <a:r>
              <a:rPr lang="zh-CN" altLang="en-US" dirty="0"/>
              <a:t>。但是，随着多源数据整合需求的增加，这种在数据库层面为多张表建立“硬链接”的方式，面临</a:t>
            </a:r>
            <a:r>
              <a:rPr lang="zh-CN" altLang="en-US" b="1" u="sng" dirty="0">
                <a:highlight>
                  <a:srgbClr val="FFFF00"/>
                </a:highlight>
              </a:rPr>
              <a:t>无法建立跨数据库、跨数据源的表关联</a:t>
            </a:r>
            <a:r>
              <a:rPr lang="zh-CN" altLang="en-US" dirty="0"/>
              <a:t>的挑战。所以，越来越多的</a:t>
            </a:r>
            <a:r>
              <a:rPr lang="en-US" altLang="zh-CN" dirty="0"/>
              <a:t>ORM</a:t>
            </a:r>
            <a:r>
              <a:rPr lang="zh-CN" altLang="en-US" dirty="0"/>
              <a:t>（对象关系映射）框架开始将表关联从数据库提升到业务服务器中，即在业务服务器上，</a:t>
            </a:r>
            <a:r>
              <a:rPr lang="zh-CN" altLang="en-US" b="1" u="sng" dirty="0">
                <a:highlight>
                  <a:srgbClr val="FFFF00"/>
                </a:highlight>
              </a:rPr>
              <a:t>以元数据的形式记录表与表的关联关系</a:t>
            </a:r>
            <a:r>
              <a:rPr lang="zh-CN" altLang="en-US" dirty="0"/>
              <a:t>。</a:t>
            </a:r>
          </a:p>
          <a:p>
            <a:endParaRPr lang="en-US" altLang="zh-CN" dirty="0"/>
          </a:p>
          <a:p>
            <a:r>
              <a:rPr lang="zh-CN" altLang="en-US" dirty="0"/>
              <a:t>在用户建立表关联时，设计器不再生成创建外键的</a:t>
            </a:r>
            <a:r>
              <a:rPr lang="en-US" altLang="zh-CN" dirty="0"/>
              <a:t>SQL</a:t>
            </a:r>
            <a:r>
              <a:rPr lang="zh-CN" altLang="en-US" dirty="0"/>
              <a:t>语句，而是在元数据中描述这一关联，并提供给设计器和运行时使用。如在设计器中可以直接绑定子表或主数据的字段，在运行时实现级联删除等。</a:t>
            </a:r>
          </a:p>
        </p:txBody>
      </p:sp>
      <p:pic>
        <p:nvPicPr>
          <p:cNvPr id="18434" name="Picture 2" descr="image.deb395.png">
            <a:extLst>
              <a:ext uri="{FF2B5EF4-FFF2-40B4-BE49-F238E27FC236}">
                <a16:creationId xmlns:a16="http://schemas.microsoft.com/office/drawing/2014/main" xmlns="" id="{C322B26E-0AB4-4411-AFFD-FE65117725CE}"/>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112778" y="2728785"/>
            <a:ext cx="5961310" cy="2770219"/>
          </a:xfrm>
          <a:prstGeom prst="rect">
            <a:avLst/>
          </a:prstGeom>
          <a:noFill/>
          <a:extLst>
            <a:ext uri="{909E8E84-426E-40DD-AFC4-6F175D3DCCD1}">
              <a14:hiddenFill xmlns:a14="http://schemas.microsoft.com/office/drawing/2010/main" xmlns="">
                <a:solidFill>
                  <a:srgbClr val="FFFFFF"/>
                </a:solidFill>
              </a14:hiddenFill>
            </a:ext>
          </a:extLst>
        </p:spPr>
      </p:pic>
    </p:spTree>
    <p:custDataLst>
      <p:tags r:id="rId1"/>
    </p:custDataLst>
    <p:extLst>
      <p:ext uri="{BB962C8B-B14F-4D97-AF65-F5344CB8AC3E}">
        <p14:creationId xmlns:p14="http://schemas.microsoft.com/office/powerpoint/2010/main" xmlns="" val="1569303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B0038806-EDA4-4DC1-ABD7-E3E6651E1340}"/>
              </a:ext>
            </a:extLst>
          </p:cNvPr>
          <p:cNvSpPr/>
          <p:nvPr/>
        </p:nvSpPr>
        <p:spPr>
          <a:xfrm>
            <a:off x="0" y="0"/>
            <a:ext cx="12192000" cy="89762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b="1" dirty="0">
                <a:latin typeface="黑体" panose="02010609060101010101" pitchFamily="49" charset="-122"/>
                <a:ea typeface="黑体" panose="02010609060101010101" pitchFamily="49" charset="-122"/>
              </a:rPr>
              <a:t>      </a:t>
            </a:r>
            <a:r>
              <a:rPr lang="zh-CN" altLang="en-US" sz="3600" b="1" dirty="0">
                <a:latin typeface="微软雅黑" panose="020B0503020204020204" pitchFamily="34" charset="-122"/>
                <a:ea typeface="微软雅黑" panose="020B0503020204020204" pitchFamily="34" charset="-122"/>
              </a:rPr>
              <a:t>低代码软件工程</a:t>
            </a:r>
          </a:p>
        </p:txBody>
      </p:sp>
      <p:pic>
        <p:nvPicPr>
          <p:cNvPr id="7" name="图片 6">
            <a:extLst>
              <a:ext uri="{FF2B5EF4-FFF2-40B4-BE49-F238E27FC236}">
                <a16:creationId xmlns:a16="http://schemas.microsoft.com/office/drawing/2014/main" xmlns="" id="{617FA88E-6A22-4EBD-92DB-53685667025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389" y="0"/>
            <a:ext cx="922789" cy="897622"/>
          </a:xfrm>
          <a:prstGeom prst="rect">
            <a:avLst/>
          </a:prstGeom>
          <a:solidFill>
            <a:schemeClr val="accent1"/>
          </a:solidFill>
        </p:spPr>
      </p:pic>
      <p:sp>
        <p:nvSpPr>
          <p:cNvPr id="5" name="Title 4">
            <a:extLst>
              <a:ext uri="{FF2B5EF4-FFF2-40B4-BE49-F238E27FC236}">
                <a16:creationId xmlns:a16="http://schemas.microsoft.com/office/drawing/2014/main" xmlns="" id="{00B62054-29D1-40D0-9CCA-AD2FD100FA2D}"/>
              </a:ext>
            </a:extLst>
          </p:cNvPr>
          <p:cNvSpPr txBox="1">
            <a:spLocks/>
          </p:cNvSpPr>
          <p:nvPr/>
        </p:nvSpPr>
        <p:spPr>
          <a:xfrm>
            <a:off x="224173" y="1067764"/>
            <a:ext cx="4481177" cy="576000"/>
          </a:xfrm>
          <a:prstGeom prst="rect">
            <a:avLst/>
          </a:prstGeom>
          <a:solidFill>
            <a:srgbClr val="C00000"/>
          </a:solidFill>
          <a:ln w="28575">
            <a:solidFill>
              <a:srgbClr val="C00000"/>
            </a:solidFill>
          </a:ln>
        </p:spPr>
        <p:txBody>
          <a:bodyPr wrap="square" tIns="72000" bIns="72000" anchor="ctr" anchorCtr="1">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pPr algn="ctr"/>
            <a:r>
              <a:rPr lang="zh-CN" altLang="en-US" dirty="0">
                <a:solidFill>
                  <a:schemeClr val="bg1"/>
                </a:solidFill>
                <a:latin typeface="Times New Roman" panose="02020603050405020304" pitchFamily="18" charset="0"/>
                <a:cs typeface="Times New Roman" panose="02020603050405020304" pitchFamily="18" charset="0"/>
              </a:rPr>
              <a:t>数据库</a:t>
            </a:r>
            <a:endParaRPr lang="en-US" dirty="0">
              <a:solidFill>
                <a:schemeClr val="bg1"/>
              </a:solidFill>
            </a:endParaRPr>
          </a:p>
        </p:txBody>
      </p:sp>
      <p:sp>
        <p:nvSpPr>
          <p:cNvPr id="8" name="文本框 7">
            <a:extLst>
              <a:ext uri="{FF2B5EF4-FFF2-40B4-BE49-F238E27FC236}">
                <a16:creationId xmlns:a16="http://schemas.microsoft.com/office/drawing/2014/main" xmlns="" id="{B2629A5B-5F99-4AC6-8194-51BE22B95CEE}"/>
              </a:ext>
            </a:extLst>
          </p:cNvPr>
          <p:cNvSpPr txBox="1"/>
          <p:nvPr/>
        </p:nvSpPr>
        <p:spPr>
          <a:xfrm>
            <a:off x="134690" y="1990235"/>
            <a:ext cx="5994868" cy="3970318"/>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a:t>查询视图</a:t>
            </a:r>
            <a:endParaRPr lang="en-US" altLang="zh-CN" dirty="0"/>
          </a:p>
          <a:p>
            <a:endParaRPr lang="en-US" altLang="zh-CN" dirty="0"/>
          </a:p>
          <a:p>
            <a:r>
              <a:rPr lang="zh-CN" altLang="en-US" dirty="0"/>
              <a:t>查询视图可以在数据表的基础上封装常用的数据能力。相比于在业务逻辑层做数据处理，运行在数据库上的视图性能更高。</a:t>
            </a:r>
            <a:endParaRPr lang="en-US" altLang="zh-CN" dirty="0"/>
          </a:p>
          <a:p>
            <a:endParaRPr lang="zh-CN" altLang="en-US" dirty="0"/>
          </a:p>
          <a:p>
            <a:r>
              <a:rPr lang="zh-CN" altLang="en-US" dirty="0"/>
              <a:t>为了降低开发者的工作量，低代码开发平台将查询视图的设计能力整合到表结构设计中，当用户在表结构设计器中创建计算字段或聚合字段时，平台会为该表创建一个查询视图，用户设置的公式会被转义成视图中的查询语句。</a:t>
            </a:r>
            <a:endParaRPr lang="en-US" altLang="zh-CN" dirty="0"/>
          </a:p>
          <a:p>
            <a:endParaRPr lang="en-US" altLang="zh-CN" dirty="0"/>
          </a:p>
          <a:p>
            <a:r>
              <a:rPr lang="zh-CN" altLang="en-US" dirty="0"/>
              <a:t>在业务逻辑层对该表进行查询操作时，平台会自动寻找对应的视图，让开发者可以像读取表中其他字段一样，查询计算字段或聚合字段的值。</a:t>
            </a:r>
          </a:p>
        </p:txBody>
      </p:sp>
      <p:pic>
        <p:nvPicPr>
          <p:cNvPr id="18434" name="Picture 2" descr="image.deb395.png">
            <a:extLst>
              <a:ext uri="{FF2B5EF4-FFF2-40B4-BE49-F238E27FC236}">
                <a16:creationId xmlns:a16="http://schemas.microsoft.com/office/drawing/2014/main" xmlns="" id="{C322B26E-0AB4-4411-AFFD-FE65117725CE}"/>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129558" y="2590284"/>
            <a:ext cx="5961310" cy="2770219"/>
          </a:xfrm>
          <a:prstGeom prst="rect">
            <a:avLst/>
          </a:prstGeom>
          <a:noFill/>
          <a:extLst>
            <a:ext uri="{909E8E84-426E-40DD-AFC4-6F175D3DCCD1}">
              <a14:hiddenFill xmlns:a14="http://schemas.microsoft.com/office/drawing/2010/main" xmlns="">
                <a:solidFill>
                  <a:srgbClr val="FFFFFF"/>
                </a:solidFill>
              </a14:hiddenFill>
            </a:ext>
          </a:extLst>
        </p:spPr>
      </p:pic>
    </p:spTree>
    <p:custDataLst>
      <p:tags r:id="rId1"/>
    </p:custDataLst>
    <p:extLst>
      <p:ext uri="{BB962C8B-B14F-4D97-AF65-F5344CB8AC3E}">
        <p14:creationId xmlns:p14="http://schemas.microsoft.com/office/powerpoint/2010/main" xmlns="" val="28272271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B0038806-EDA4-4DC1-ABD7-E3E6651E1340}"/>
              </a:ext>
            </a:extLst>
          </p:cNvPr>
          <p:cNvSpPr/>
          <p:nvPr/>
        </p:nvSpPr>
        <p:spPr>
          <a:xfrm>
            <a:off x="0" y="0"/>
            <a:ext cx="12192000" cy="89762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b="1" dirty="0">
                <a:latin typeface="黑体" panose="02010609060101010101" pitchFamily="49" charset="-122"/>
                <a:ea typeface="黑体" panose="02010609060101010101" pitchFamily="49" charset="-122"/>
              </a:rPr>
              <a:t>      </a:t>
            </a:r>
            <a:r>
              <a:rPr lang="zh-CN" altLang="en-US" sz="3600" b="1" dirty="0">
                <a:latin typeface="微软雅黑" panose="020B0503020204020204" pitchFamily="34" charset="-122"/>
                <a:ea typeface="微软雅黑" panose="020B0503020204020204" pitchFamily="34" charset="-122"/>
              </a:rPr>
              <a:t>低代码软件工程</a:t>
            </a:r>
          </a:p>
        </p:txBody>
      </p:sp>
      <p:pic>
        <p:nvPicPr>
          <p:cNvPr id="7" name="图片 6">
            <a:extLst>
              <a:ext uri="{FF2B5EF4-FFF2-40B4-BE49-F238E27FC236}">
                <a16:creationId xmlns:a16="http://schemas.microsoft.com/office/drawing/2014/main" xmlns="" id="{617FA88E-6A22-4EBD-92DB-53685667025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389" y="0"/>
            <a:ext cx="922789" cy="897622"/>
          </a:xfrm>
          <a:prstGeom prst="rect">
            <a:avLst/>
          </a:prstGeom>
          <a:solidFill>
            <a:schemeClr val="accent1"/>
          </a:solidFill>
        </p:spPr>
      </p:pic>
      <p:sp>
        <p:nvSpPr>
          <p:cNvPr id="5" name="Title 4">
            <a:extLst>
              <a:ext uri="{FF2B5EF4-FFF2-40B4-BE49-F238E27FC236}">
                <a16:creationId xmlns:a16="http://schemas.microsoft.com/office/drawing/2014/main" xmlns="" id="{00B62054-29D1-40D0-9CCA-AD2FD100FA2D}"/>
              </a:ext>
            </a:extLst>
          </p:cNvPr>
          <p:cNvSpPr txBox="1">
            <a:spLocks/>
          </p:cNvSpPr>
          <p:nvPr/>
        </p:nvSpPr>
        <p:spPr>
          <a:xfrm>
            <a:off x="224173" y="1067764"/>
            <a:ext cx="4481177" cy="576000"/>
          </a:xfrm>
          <a:prstGeom prst="rect">
            <a:avLst/>
          </a:prstGeom>
          <a:solidFill>
            <a:srgbClr val="C00000"/>
          </a:solidFill>
          <a:ln w="28575">
            <a:solidFill>
              <a:srgbClr val="C00000"/>
            </a:solidFill>
          </a:ln>
        </p:spPr>
        <p:txBody>
          <a:bodyPr wrap="square" tIns="72000" bIns="72000" anchor="ctr" anchorCtr="1">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pPr algn="ctr"/>
            <a:r>
              <a:rPr lang="zh-CN" altLang="en-US" dirty="0">
                <a:solidFill>
                  <a:schemeClr val="bg1"/>
                </a:solidFill>
                <a:latin typeface="Times New Roman" panose="02020603050405020304" pitchFamily="18" charset="0"/>
                <a:cs typeface="Times New Roman" panose="02020603050405020304" pitchFamily="18" charset="0"/>
              </a:rPr>
              <a:t>业务逻辑</a:t>
            </a:r>
            <a:endParaRPr lang="en-US" dirty="0">
              <a:solidFill>
                <a:schemeClr val="bg1"/>
              </a:solidFill>
            </a:endParaRPr>
          </a:p>
        </p:txBody>
      </p:sp>
      <p:sp>
        <p:nvSpPr>
          <p:cNvPr id="8" name="文本框 7">
            <a:extLst>
              <a:ext uri="{FF2B5EF4-FFF2-40B4-BE49-F238E27FC236}">
                <a16:creationId xmlns:a16="http://schemas.microsoft.com/office/drawing/2014/main" xmlns="" id="{B2629A5B-5F99-4AC6-8194-51BE22B95CEE}"/>
              </a:ext>
            </a:extLst>
          </p:cNvPr>
          <p:cNvSpPr txBox="1"/>
          <p:nvPr/>
        </p:nvSpPr>
        <p:spPr>
          <a:xfrm>
            <a:off x="134689" y="1990235"/>
            <a:ext cx="10821333" cy="1477328"/>
          </a:xfrm>
          <a:prstGeom prst="rect">
            <a:avLst/>
          </a:prstGeom>
          <a:noFill/>
        </p:spPr>
        <p:txBody>
          <a:bodyPr wrap="square" rtlCol="0">
            <a:spAutoFit/>
          </a:bodyPr>
          <a:lstStyle/>
          <a:p>
            <a:r>
              <a:rPr lang="zh-CN" altLang="en-US" dirty="0"/>
              <a:t>业务处理逻辑的可视化设计是低代码开发平台的技术难点之一。</a:t>
            </a:r>
            <a:endParaRPr lang="en-US" altLang="zh-CN" dirty="0"/>
          </a:p>
          <a:p>
            <a:endParaRPr lang="en-US" altLang="zh-CN" dirty="0"/>
          </a:p>
          <a:p>
            <a:r>
              <a:rPr lang="zh-CN" altLang="en-US" dirty="0"/>
              <a:t>低代码平台通常将可视化设计的业务逻辑存储为</a:t>
            </a:r>
            <a:r>
              <a:rPr lang="en-US" altLang="zh-CN" dirty="0"/>
              <a:t>Meta</a:t>
            </a:r>
            <a:r>
              <a:rPr lang="zh-CN" altLang="en-US" dirty="0"/>
              <a:t>元数据，常见的形式有</a:t>
            </a:r>
            <a:r>
              <a:rPr lang="en-US" altLang="zh-CN" dirty="0"/>
              <a:t>JSON</a:t>
            </a:r>
            <a:r>
              <a:rPr lang="zh-CN" altLang="en-US" dirty="0"/>
              <a:t>和</a:t>
            </a:r>
            <a:r>
              <a:rPr lang="en-US" altLang="zh-CN" dirty="0"/>
              <a:t>XML</a:t>
            </a:r>
            <a:r>
              <a:rPr lang="zh-CN" altLang="en-US" dirty="0"/>
              <a:t>。在服务器程序启动时，运行时会读取元数据，在内存中构建业务逻辑的执行路径，监听对应的端口，准备响应来自客户端的</a:t>
            </a:r>
            <a:r>
              <a:rPr lang="en-US" altLang="zh-CN" dirty="0"/>
              <a:t>HTTP</a:t>
            </a:r>
            <a:r>
              <a:rPr lang="zh-CN" altLang="en-US" dirty="0"/>
              <a:t>请求。</a:t>
            </a:r>
          </a:p>
        </p:txBody>
      </p:sp>
      <p:sp>
        <p:nvSpPr>
          <p:cNvPr id="9" name="文本框 8">
            <a:extLst>
              <a:ext uri="{FF2B5EF4-FFF2-40B4-BE49-F238E27FC236}">
                <a16:creationId xmlns:a16="http://schemas.microsoft.com/office/drawing/2014/main" xmlns="" id="{4C51795F-9E82-447E-BAE7-E4DE2100A0BF}"/>
              </a:ext>
            </a:extLst>
          </p:cNvPr>
          <p:cNvSpPr txBox="1"/>
          <p:nvPr/>
        </p:nvSpPr>
        <p:spPr>
          <a:xfrm>
            <a:off x="224173" y="3702987"/>
            <a:ext cx="10821333" cy="2585323"/>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a:t>业务逻辑的可视化设计</a:t>
            </a:r>
          </a:p>
          <a:p>
            <a:endParaRPr lang="en-US" altLang="zh-CN" dirty="0"/>
          </a:p>
          <a:p>
            <a:r>
              <a:rPr lang="zh-CN" altLang="en-US" dirty="0"/>
              <a:t>在业务逻辑的可视化设计层面，低代码平台通常采用“图”或“树” 。</a:t>
            </a:r>
            <a:endParaRPr lang="en-US" altLang="zh-CN" dirty="0"/>
          </a:p>
          <a:p>
            <a:endParaRPr lang="en-US" altLang="zh-CN" dirty="0"/>
          </a:p>
          <a:p>
            <a:r>
              <a:rPr lang="zh-CN" altLang="en-US" b="1" dirty="0"/>
              <a:t>图</a:t>
            </a:r>
            <a:r>
              <a:rPr lang="zh-CN" altLang="en-US" dirty="0"/>
              <a:t>：采用流程图的形式描述业务逻辑。适用于节点较少、判断和循环规则简单的场景，更直观，适合开发方与需求方基于该结果进行讨论和确认。</a:t>
            </a:r>
          </a:p>
          <a:p>
            <a:r>
              <a:rPr lang="zh-CN" altLang="en-US" dirty="0"/>
              <a:t/>
            </a:r>
            <a:br>
              <a:rPr lang="zh-CN" altLang="en-US" dirty="0"/>
            </a:br>
            <a:r>
              <a:rPr lang="zh-CN" altLang="en-US" b="1" dirty="0"/>
              <a:t>树</a:t>
            </a:r>
            <a:r>
              <a:rPr lang="zh-CN" altLang="en-US" dirty="0"/>
              <a:t>：树是计算机中最常见的数据结构之一，也是高级语言在集成开发环境中的呈现方式。选择树的方式构建业务逻辑设计，适用于不同应用场景。</a:t>
            </a:r>
          </a:p>
        </p:txBody>
      </p:sp>
    </p:spTree>
    <p:custDataLst>
      <p:tags r:id="rId1"/>
    </p:custDataLst>
    <p:extLst>
      <p:ext uri="{BB962C8B-B14F-4D97-AF65-F5344CB8AC3E}">
        <p14:creationId xmlns:p14="http://schemas.microsoft.com/office/powerpoint/2010/main" xmlns="" val="3488782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4">
            <a:extLst>
              <a:ext uri="{FF2B5EF4-FFF2-40B4-BE49-F238E27FC236}">
                <a16:creationId xmlns:a16="http://schemas.microsoft.com/office/drawing/2014/main" xmlns="" id="{8FC66EEE-A3A8-4C10-BF22-D7C951C3DC1B}"/>
              </a:ext>
            </a:extLst>
          </p:cNvPr>
          <p:cNvSpPr txBox="1">
            <a:spLocks/>
          </p:cNvSpPr>
          <p:nvPr/>
        </p:nvSpPr>
        <p:spPr>
          <a:xfrm>
            <a:off x="224174" y="1151654"/>
            <a:ext cx="3802542" cy="576000"/>
          </a:xfrm>
          <a:prstGeom prst="rect">
            <a:avLst/>
          </a:prstGeom>
          <a:solidFill>
            <a:srgbClr val="C00000"/>
          </a:solidFill>
          <a:ln w="28575">
            <a:solidFill>
              <a:srgbClr val="C00000"/>
            </a:solidFill>
          </a:ln>
        </p:spPr>
        <p:txBody>
          <a:bodyPr wrap="square">
            <a:norm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pPr algn="ctr"/>
            <a:r>
              <a:rPr lang="zh-CN" altLang="en-US" dirty="0">
                <a:solidFill>
                  <a:schemeClr val="bg1"/>
                </a:solidFill>
              </a:rPr>
              <a:t>解决方案</a:t>
            </a:r>
            <a:r>
              <a:rPr lang="en-US" altLang="zh-CN" dirty="0">
                <a:solidFill>
                  <a:schemeClr val="bg1"/>
                </a:solidFill>
              </a:rPr>
              <a:t>:</a:t>
            </a:r>
            <a:r>
              <a:rPr lang="zh-CN" altLang="en-US" dirty="0">
                <a:solidFill>
                  <a:schemeClr val="bg1"/>
                </a:solidFill>
              </a:rPr>
              <a:t>软件工程</a:t>
            </a:r>
            <a:endParaRPr lang="en-US" dirty="0">
              <a:solidFill>
                <a:schemeClr val="bg1"/>
              </a:solidFill>
            </a:endParaRPr>
          </a:p>
        </p:txBody>
      </p:sp>
      <p:sp>
        <p:nvSpPr>
          <p:cNvPr id="3" name="矩形 2">
            <a:extLst>
              <a:ext uri="{FF2B5EF4-FFF2-40B4-BE49-F238E27FC236}">
                <a16:creationId xmlns:a16="http://schemas.microsoft.com/office/drawing/2014/main" xmlns="" id="{B0038806-EDA4-4DC1-ABD7-E3E6651E1340}"/>
              </a:ext>
            </a:extLst>
          </p:cNvPr>
          <p:cNvSpPr/>
          <p:nvPr/>
        </p:nvSpPr>
        <p:spPr>
          <a:xfrm>
            <a:off x="0" y="0"/>
            <a:ext cx="12192000" cy="89762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b="1" dirty="0">
                <a:latin typeface="黑体" panose="02010609060101010101" pitchFamily="49" charset="-122"/>
                <a:ea typeface="黑体" panose="02010609060101010101" pitchFamily="49" charset="-122"/>
              </a:rPr>
              <a:t>     </a:t>
            </a:r>
            <a:r>
              <a:rPr lang="zh-CN" altLang="en-US" sz="3600" b="1" dirty="0">
                <a:latin typeface="微软雅黑" panose="020B0503020204020204" pitchFamily="34" charset="-122"/>
                <a:ea typeface="微软雅黑" panose="020B0503020204020204" pitchFamily="34" charset="-122"/>
              </a:rPr>
              <a:t>低代码软件工程</a:t>
            </a:r>
            <a:endParaRPr lang="zh-CN" altLang="en-US" sz="3600" b="1" dirty="0">
              <a:latin typeface="黑体" panose="02010609060101010101" pitchFamily="49" charset="-122"/>
              <a:ea typeface="黑体" panose="02010609060101010101" pitchFamily="49" charset="-122"/>
            </a:endParaRPr>
          </a:p>
        </p:txBody>
      </p:sp>
      <p:pic>
        <p:nvPicPr>
          <p:cNvPr id="7" name="图片 6">
            <a:extLst>
              <a:ext uri="{FF2B5EF4-FFF2-40B4-BE49-F238E27FC236}">
                <a16:creationId xmlns:a16="http://schemas.microsoft.com/office/drawing/2014/main" xmlns="" id="{617FA88E-6A22-4EBD-92DB-53685667025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389" y="0"/>
            <a:ext cx="922789" cy="897622"/>
          </a:xfrm>
          <a:prstGeom prst="rect">
            <a:avLst/>
          </a:prstGeom>
          <a:solidFill>
            <a:schemeClr val="accent1"/>
          </a:solidFill>
        </p:spPr>
      </p:pic>
      <p:sp>
        <p:nvSpPr>
          <p:cNvPr id="4" name="矩形 3">
            <a:extLst>
              <a:ext uri="{FF2B5EF4-FFF2-40B4-BE49-F238E27FC236}">
                <a16:creationId xmlns:a16="http://schemas.microsoft.com/office/drawing/2014/main" xmlns="" id="{938A7B1C-6325-4789-84B0-A46973C8C737}"/>
              </a:ext>
            </a:extLst>
          </p:cNvPr>
          <p:cNvSpPr/>
          <p:nvPr/>
        </p:nvSpPr>
        <p:spPr>
          <a:xfrm>
            <a:off x="4026716" y="1150517"/>
            <a:ext cx="2508308" cy="57638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Times New Roman" panose="02020603050405020304" pitchFamily="18" charset="0"/>
                <a:cs typeface="Times New Roman" panose="02020603050405020304" pitchFamily="18" charset="0"/>
              </a:rPr>
              <a:t>NATO 1968</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xmlns="" id="{D54D3406-294E-41BE-8A32-CBAFC9D3AA07}"/>
              </a:ext>
            </a:extLst>
          </p:cNvPr>
          <p:cNvSpPr/>
          <p:nvPr/>
        </p:nvSpPr>
        <p:spPr>
          <a:xfrm>
            <a:off x="218114" y="1937857"/>
            <a:ext cx="6316910" cy="897623"/>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C00000"/>
                </a:solidFill>
              </a:rPr>
              <a:t>NATO Software Engineering Conferences</a:t>
            </a:r>
          </a:p>
          <a:p>
            <a:pPr algn="ctr"/>
            <a:r>
              <a:rPr lang="en-US" altLang="zh-CN" sz="2400" b="1" dirty="0">
                <a:solidFill>
                  <a:srgbClr val="C00000"/>
                </a:solidFill>
              </a:rPr>
              <a:t>(1968)</a:t>
            </a:r>
            <a:endParaRPr lang="zh-CN" altLang="en-US" sz="2400" b="1" dirty="0">
              <a:solidFill>
                <a:srgbClr val="C00000"/>
              </a:solidFill>
            </a:endParaRPr>
          </a:p>
        </p:txBody>
      </p:sp>
      <p:sp>
        <p:nvSpPr>
          <p:cNvPr id="6" name="文本框 5">
            <a:extLst>
              <a:ext uri="{FF2B5EF4-FFF2-40B4-BE49-F238E27FC236}">
                <a16:creationId xmlns:a16="http://schemas.microsoft.com/office/drawing/2014/main" xmlns="" id="{89874821-277C-42C8-AF22-020F12B27C7A}"/>
              </a:ext>
            </a:extLst>
          </p:cNvPr>
          <p:cNvSpPr txBox="1"/>
          <p:nvPr/>
        </p:nvSpPr>
        <p:spPr>
          <a:xfrm>
            <a:off x="218114" y="3011648"/>
            <a:ext cx="6316910" cy="1200329"/>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11</a:t>
            </a:r>
            <a:r>
              <a:rPr lang="zh-CN" altLang="en-US" sz="2400" dirty="0"/>
              <a:t>个国家</a:t>
            </a:r>
            <a:endParaRPr lang="en-US" altLang="zh-CN" sz="2400" dirty="0"/>
          </a:p>
          <a:p>
            <a:pPr marL="285750" indent="-285750">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100</a:t>
            </a:r>
            <a:r>
              <a:rPr lang="zh-CN" altLang="en-US" sz="2400" dirty="0"/>
              <a:t>余位软件职业人士</a:t>
            </a:r>
            <a:r>
              <a:rPr lang="en-US" altLang="zh-CN" sz="2400" dirty="0"/>
              <a:t>(</a:t>
            </a:r>
            <a:r>
              <a:rPr lang="zh-CN" altLang="en-US" sz="2400" dirty="0"/>
              <a:t>厂商、大学、政府、用户</a:t>
            </a:r>
            <a:r>
              <a:rPr lang="en-US" altLang="zh-CN" sz="2400" dirty="0"/>
              <a:t>)</a:t>
            </a:r>
            <a:endParaRPr lang="zh-CN" altLang="en-US" sz="2400" dirty="0"/>
          </a:p>
        </p:txBody>
      </p:sp>
      <p:pic>
        <p:nvPicPr>
          <p:cNvPr id="8" name="图片 7">
            <a:extLst>
              <a:ext uri="{FF2B5EF4-FFF2-40B4-BE49-F238E27FC236}">
                <a16:creationId xmlns:a16="http://schemas.microsoft.com/office/drawing/2014/main" xmlns="" id="{B08A7927-F1A9-4AA5-9197-510E8663E825}"/>
              </a:ext>
            </a:extLst>
          </p:cNvPr>
          <p:cNvPicPr>
            <a:picLocks noChangeAspect="1"/>
          </p:cNvPicPr>
          <p:nvPr/>
        </p:nvPicPr>
        <p:blipFill>
          <a:blip r:embed="rId4"/>
          <a:stretch>
            <a:fillRect/>
          </a:stretch>
        </p:blipFill>
        <p:spPr>
          <a:xfrm>
            <a:off x="218114" y="4309568"/>
            <a:ext cx="2875633" cy="1948619"/>
          </a:xfrm>
          <a:prstGeom prst="rect">
            <a:avLst/>
          </a:prstGeom>
        </p:spPr>
      </p:pic>
      <p:pic>
        <p:nvPicPr>
          <p:cNvPr id="9" name="图片 8">
            <a:extLst>
              <a:ext uri="{FF2B5EF4-FFF2-40B4-BE49-F238E27FC236}">
                <a16:creationId xmlns:a16="http://schemas.microsoft.com/office/drawing/2014/main" xmlns="" id="{39A37F9C-7475-46F5-8AA7-827733A8BC46}"/>
              </a:ext>
            </a:extLst>
          </p:cNvPr>
          <p:cNvPicPr>
            <a:picLocks noChangeAspect="1"/>
          </p:cNvPicPr>
          <p:nvPr/>
        </p:nvPicPr>
        <p:blipFill>
          <a:blip r:embed="rId5"/>
          <a:stretch>
            <a:fillRect/>
          </a:stretch>
        </p:blipFill>
        <p:spPr>
          <a:xfrm>
            <a:off x="3376569" y="4309567"/>
            <a:ext cx="3073602" cy="1948619"/>
          </a:xfrm>
          <a:prstGeom prst="rect">
            <a:avLst/>
          </a:prstGeom>
        </p:spPr>
      </p:pic>
      <p:pic>
        <p:nvPicPr>
          <p:cNvPr id="10" name="图片 9">
            <a:extLst>
              <a:ext uri="{FF2B5EF4-FFF2-40B4-BE49-F238E27FC236}">
                <a16:creationId xmlns:a16="http://schemas.microsoft.com/office/drawing/2014/main" xmlns="" id="{546A61FF-087B-4121-A658-7A67945D1906}"/>
              </a:ext>
            </a:extLst>
          </p:cNvPr>
          <p:cNvPicPr>
            <a:picLocks noChangeAspect="1"/>
          </p:cNvPicPr>
          <p:nvPr/>
        </p:nvPicPr>
        <p:blipFill>
          <a:blip r:embed="rId6"/>
          <a:stretch>
            <a:fillRect/>
          </a:stretch>
        </p:blipFill>
        <p:spPr>
          <a:xfrm>
            <a:off x="7035567" y="931179"/>
            <a:ext cx="4280704" cy="2531378"/>
          </a:xfrm>
          <a:prstGeom prst="rect">
            <a:avLst/>
          </a:prstGeom>
        </p:spPr>
      </p:pic>
      <p:pic>
        <p:nvPicPr>
          <p:cNvPr id="11" name="图片 10">
            <a:extLst>
              <a:ext uri="{FF2B5EF4-FFF2-40B4-BE49-F238E27FC236}">
                <a16:creationId xmlns:a16="http://schemas.microsoft.com/office/drawing/2014/main" xmlns="" id="{B038B91D-A630-44CC-8922-49439512C61B}"/>
              </a:ext>
            </a:extLst>
          </p:cNvPr>
          <p:cNvPicPr>
            <a:picLocks noChangeAspect="1"/>
          </p:cNvPicPr>
          <p:nvPr/>
        </p:nvPicPr>
        <p:blipFill>
          <a:blip r:embed="rId7"/>
          <a:stretch>
            <a:fillRect/>
          </a:stretch>
        </p:blipFill>
        <p:spPr>
          <a:xfrm>
            <a:off x="7035567" y="3583197"/>
            <a:ext cx="4378050" cy="2574709"/>
          </a:xfrm>
          <a:prstGeom prst="rect">
            <a:avLst/>
          </a:prstGeom>
        </p:spPr>
      </p:pic>
      <p:sp>
        <p:nvSpPr>
          <p:cNvPr id="12" name="文本框 11">
            <a:extLst>
              <a:ext uri="{FF2B5EF4-FFF2-40B4-BE49-F238E27FC236}">
                <a16:creationId xmlns:a16="http://schemas.microsoft.com/office/drawing/2014/main" xmlns="" id="{062E5DFA-4090-40AD-B348-536917D5FBE5}"/>
              </a:ext>
            </a:extLst>
          </p:cNvPr>
          <p:cNvSpPr txBox="1"/>
          <p:nvPr/>
        </p:nvSpPr>
        <p:spPr>
          <a:xfrm>
            <a:off x="2397460" y="6355776"/>
            <a:ext cx="1770077" cy="400110"/>
          </a:xfrm>
          <a:prstGeom prst="rect">
            <a:avLst/>
          </a:prstGeom>
          <a:noFill/>
        </p:spPr>
        <p:txBody>
          <a:bodyPr wrap="square" rtlCol="0">
            <a:spAutoFit/>
          </a:bodyPr>
          <a:lstStyle/>
          <a:p>
            <a:pPr algn="ctr"/>
            <a:r>
              <a:rPr lang="zh-CN" altLang="en-US" sz="2000" b="1" dirty="0"/>
              <a:t>会议现场</a:t>
            </a:r>
          </a:p>
        </p:txBody>
      </p:sp>
      <p:sp>
        <p:nvSpPr>
          <p:cNvPr id="14" name="文本框 13">
            <a:extLst>
              <a:ext uri="{FF2B5EF4-FFF2-40B4-BE49-F238E27FC236}">
                <a16:creationId xmlns:a16="http://schemas.microsoft.com/office/drawing/2014/main" xmlns="" id="{8D7D4685-0FAA-44D3-9475-267ABA168EB4}"/>
              </a:ext>
            </a:extLst>
          </p:cNvPr>
          <p:cNvSpPr txBox="1"/>
          <p:nvPr/>
        </p:nvSpPr>
        <p:spPr>
          <a:xfrm>
            <a:off x="8615100" y="6355776"/>
            <a:ext cx="1770077" cy="400110"/>
          </a:xfrm>
          <a:prstGeom prst="rect">
            <a:avLst/>
          </a:prstGeom>
          <a:noFill/>
        </p:spPr>
        <p:txBody>
          <a:bodyPr wrap="square" rtlCol="0">
            <a:spAutoFit/>
          </a:bodyPr>
          <a:lstStyle/>
          <a:p>
            <a:pPr algn="ctr"/>
            <a:r>
              <a:rPr lang="zh-CN" altLang="en-US" sz="2000" b="1" dirty="0"/>
              <a:t>与会人员</a:t>
            </a:r>
          </a:p>
        </p:txBody>
      </p:sp>
    </p:spTree>
    <p:custDataLst>
      <p:tags r:id="rId1"/>
    </p:custDataLst>
    <p:extLst>
      <p:ext uri="{BB962C8B-B14F-4D97-AF65-F5344CB8AC3E}">
        <p14:creationId xmlns:p14="http://schemas.microsoft.com/office/powerpoint/2010/main" xmlns="" val="9149632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B0038806-EDA4-4DC1-ABD7-E3E6651E1340}"/>
              </a:ext>
            </a:extLst>
          </p:cNvPr>
          <p:cNvSpPr/>
          <p:nvPr/>
        </p:nvSpPr>
        <p:spPr>
          <a:xfrm>
            <a:off x="0" y="0"/>
            <a:ext cx="12192000" cy="89762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b="1" dirty="0">
                <a:latin typeface="黑体" panose="02010609060101010101" pitchFamily="49" charset="-122"/>
                <a:ea typeface="黑体" panose="02010609060101010101" pitchFamily="49" charset="-122"/>
              </a:rPr>
              <a:t>      </a:t>
            </a:r>
            <a:r>
              <a:rPr lang="zh-CN" altLang="en-US" sz="3600" b="1" dirty="0">
                <a:latin typeface="微软雅黑" panose="020B0503020204020204" pitchFamily="34" charset="-122"/>
                <a:ea typeface="微软雅黑" panose="020B0503020204020204" pitchFamily="34" charset="-122"/>
              </a:rPr>
              <a:t>低代码软件工程</a:t>
            </a:r>
          </a:p>
        </p:txBody>
      </p:sp>
      <p:pic>
        <p:nvPicPr>
          <p:cNvPr id="7" name="图片 6">
            <a:extLst>
              <a:ext uri="{FF2B5EF4-FFF2-40B4-BE49-F238E27FC236}">
                <a16:creationId xmlns:a16="http://schemas.microsoft.com/office/drawing/2014/main" xmlns="" id="{617FA88E-6A22-4EBD-92DB-53685667025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389" y="0"/>
            <a:ext cx="922789" cy="897622"/>
          </a:xfrm>
          <a:prstGeom prst="rect">
            <a:avLst/>
          </a:prstGeom>
          <a:solidFill>
            <a:schemeClr val="accent1"/>
          </a:solidFill>
        </p:spPr>
      </p:pic>
      <p:sp>
        <p:nvSpPr>
          <p:cNvPr id="5" name="Title 4">
            <a:extLst>
              <a:ext uri="{FF2B5EF4-FFF2-40B4-BE49-F238E27FC236}">
                <a16:creationId xmlns:a16="http://schemas.microsoft.com/office/drawing/2014/main" xmlns="" id="{00B62054-29D1-40D0-9CCA-AD2FD100FA2D}"/>
              </a:ext>
            </a:extLst>
          </p:cNvPr>
          <p:cNvSpPr txBox="1">
            <a:spLocks/>
          </p:cNvSpPr>
          <p:nvPr/>
        </p:nvSpPr>
        <p:spPr>
          <a:xfrm>
            <a:off x="224173" y="1067764"/>
            <a:ext cx="4481177" cy="576000"/>
          </a:xfrm>
          <a:prstGeom prst="rect">
            <a:avLst/>
          </a:prstGeom>
          <a:solidFill>
            <a:srgbClr val="C00000"/>
          </a:solidFill>
          <a:ln w="28575">
            <a:solidFill>
              <a:srgbClr val="C00000"/>
            </a:solidFill>
          </a:ln>
        </p:spPr>
        <p:txBody>
          <a:bodyPr wrap="square" tIns="72000" bIns="72000" anchor="ctr" anchorCtr="1">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pPr algn="ctr"/>
            <a:r>
              <a:rPr lang="zh-CN" altLang="en-US" dirty="0">
                <a:solidFill>
                  <a:schemeClr val="bg1"/>
                </a:solidFill>
                <a:latin typeface="Times New Roman" panose="02020603050405020304" pitchFamily="18" charset="0"/>
                <a:cs typeface="Times New Roman" panose="02020603050405020304" pitchFamily="18" charset="0"/>
              </a:rPr>
              <a:t>业务逻辑</a:t>
            </a:r>
            <a:endParaRPr lang="en-US" dirty="0">
              <a:solidFill>
                <a:schemeClr val="bg1"/>
              </a:solidFill>
            </a:endParaRPr>
          </a:p>
        </p:txBody>
      </p:sp>
      <p:sp>
        <p:nvSpPr>
          <p:cNvPr id="9" name="文本框 8">
            <a:extLst>
              <a:ext uri="{FF2B5EF4-FFF2-40B4-BE49-F238E27FC236}">
                <a16:creationId xmlns:a16="http://schemas.microsoft.com/office/drawing/2014/main" xmlns="" id="{4C51795F-9E82-447E-BAE7-E4DE2100A0BF}"/>
              </a:ext>
            </a:extLst>
          </p:cNvPr>
          <p:cNvSpPr txBox="1"/>
          <p:nvPr/>
        </p:nvSpPr>
        <p:spPr>
          <a:xfrm>
            <a:off x="469783" y="2453027"/>
            <a:ext cx="10821333" cy="2862322"/>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a:t>描述业务逻辑的元数据</a:t>
            </a:r>
          </a:p>
          <a:p>
            <a:endParaRPr lang="en-US" altLang="zh-CN" dirty="0"/>
          </a:p>
          <a:p>
            <a:r>
              <a:rPr lang="zh-CN" altLang="en-US" dirty="0"/>
              <a:t>低代码平台根据自身的能力边界和封装粒度，将承载业务逻辑的组件（也称业务能力）抽象成元数据定义，如数据库操作、判断、循环、文件处理等。</a:t>
            </a:r>
            <a:endParaRPr lang="en-US" altLang="zh-CN" dirty="0"/>
          </a:p>
          <a:p>
            <a:endParaRPr lang="en-US" altLang="zh-CN" dirty="0"/>
          </a:p>
          <a:p>
            <a:r>
              <a:rPr lang="zh-CN" altLang="en-US" dirty="0"/>
              <a:t>开发者在设计器上编排和操作要件；</a:t>
            </a:r>
            <a:endParaRPr lang="en-US" altLang="zh-CN" dirty="0"/>
          </a:p>
          <a:p>
            <a:endParaRPr lang="en-US" altLang="zh-CN" dirty="0"/>
          </a:p>
          <a:p>
            <a:r>
              <a:rPr lang="zh-CN" altLang="en-US" dirty="0"/>
              <a:t>设计器将这些要件的顺序、配置信息等保存为元数据；</a:t>
            </a:r>
            <a:endParaRPr lang="en-US" altLang="zh-CN" dirty="0"/>
          </a:p>
          <a:p>
            <a:endParaRPr lang="en-US" altLang="zh-CN" dirty="0"/>
          </a:p>
          <a:p>
            <a:r>
              <a:rPr lang="zh-CN" altLang="en-US" dirty="0"/>
              <a:t>运行时通过加载元数据，还原出业务逻辑处理的规则和实现方式，并最终形成可执行的程序。</a:t>
            </a:r>
            <a:endParaRPr lang="en-US" altLang="zh-CN" dirty="0"/>
          </a:p>
        </p:txBody>
      </p:sp>
    </p:spTree>
    <p:custDataLst>
      <p:tags r:id="rId1"/>
    </p:custDataLst>
    <p:extLst>
      <p:ext uri="{BB962C8B-B14F-4D97-AF65-F5344CB8AC3E}">
        <p14:creationId xmlns:p14="http://schemas.microsoft.com/office/powerpoint/2010/main" xmlns="" val="25549458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B0038806-EDA4-4DC1-ABD7-E3E6651E1340}"/>
              </a:ext>
            </a:extLst>
          </p:cNvPr>
          <p:cNvSpPr/>
          <p:nvPr/>
        </p:nvSpPr>
        <p:spPr>
          <a:xfrm>
            <a:off x="0" y="0"/>
            <a:ext cx="12192000" cy="89762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b="1" dirty="0">
                <a:latin typeface="黑体" panose="02010609060101010101" pitchFamily="49" charset="-122"/>
                <a:ea typeface="黑体" panose="02010609060101010101" pitchFamily="49" charset="-122"/>
              </a:rPr>
              <a:t>      </a:t>
            </a:r>
            <a:r>
              <a:rPr lang="zh-CN" altLang="en-US" sz="3600" b="1" dirty="0">
                <a:latin typeface="微软雅黑" panose="020B0503020204020204" pitchFamily="34" charset="-122"/>
                <a:ea typeface="微软雅黑" panose="020B0503020204020204" pitchFamily="34" charset="-122"/>
              </a:rPr>
              <a:t>低代码软件工程</a:t>
            </a:r>
          </a:p>
        </p:txBody>
      </p:sp>
      <p:pic>
        <p:nvPicPr>
          <p:cNvPr id="7" name="图片 6">
            <a:extLst>
              <a:ext uri="{FF2B5EF4-FFF2-40B4-BE49-F238E27FC236}">
                <a16:creationId xmlns:a16="http://schemas.microsoft.com/office/drawing/2014/main" xmlns="" id="{617FA88E-6A22-4EBD-92DB-53685667025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389" y="0"/>
            <a:ext cx="922789" cy="897622"/>
          </a:xfrm>
          <a:prstGeom prst="rect">
            <a:avLst/>
          </a:prstGeom>
          <a:solidFill>
            <a:schemeClr val="accent1"/>
          </a:solidFill>
        </p:spPr>
      </p:pic>
      <p:sp>
        <p:nvSpPr>
          <p:cNvPr id="5" name="Title 4">
            <a:extLst>
              <a:ext uri="{FF2B5EF4-FFF2-40B4-BE49-F238E27FC236}">
                <a16:creationId xmlns:a16="http://schemas.microsoft.com/office/drawing/2014/main" xmlns="" id="{00B62054-29D1-40D0-9CCA-AD2FD100FA2D}"/>
              </a:ext>
            </a:extLst>
          </p:cNvPr>
          <p:cNvSpPr txBox="1">
            <a:spLocks/>
          </p:cNvSpPr>
          <p:nvPr/>
        </p:nvSpPr>
        <p:spPr>
          <a:xfrm>
            <a:off x="224173" y="1067764"/>
            <a:ext cx="4481177" cy="576000"/>
          </a:xfrm>
          <a:prstGeom prst="rect">
            <a:avLst/>
          </a:prstGeom>
          <a:solidFill>
            <a:srgbClr val="C00000"/>
          </a:solidFill>
          <a:ln w="28575">
            <a:solidFill>
              <a:srgbClr val="C00000"/>
            </a:solidFill>
          </a:ln>
        </p:spPr>
        <p:txBody>
          <a:bodyPr wrap="square" tIns="72000" bIns="72000" anchor="ctr" anchorCtr="1">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pPr algn="ctr"/>
            <a:r>
              <a:rPr lang="zh-CN" altLang="en-US" dirty="0">
                <a:solidFill>
                  <a:schemeClr val="bg1"/>
                </a:solidFill>
                <a:latin typeface="Times New Roman" panose="02020603050405020304" pitchFamily="18" charset="0"/>
                <a:cs typeface="Times New Roman" panose="02020603050405020304" pitchFamily="18" charset="0"/>
              </a:rPr>
              <a:t>业务逻辑</a:t>
            </a:r>
            <a:endParaRPr lang="en-US" dirty="0">
              <a:solidFill>
                <a:schemeClr val="bg1"/>
              </a:solidFill>
            </a:endParaRPr>
          </a:p>
        </p:txBody>
      </p:sp>
      <p:sp>
        <p:nvSpPr>
          <p:cNvPr id="9" name="文本框 8">
            <a:extLst>
              <a:ext uri="{FF2B5EF4-FFF2-40B4-BE49-F238E27FC236}">
                <a16:creationId xmlns:a16="http://schemas.microsoft.com/office/drawing/2014/main" xmlns="" id="{4C51795F-9E82-447E-BAE7-E4DE2100A0BF}"/>
              </a:ext>
            </a:extLst>
          </p:cNvPr>
          <p:cNvSpPr txBox="1"/>
          <p:nvPr/>
        </p:nvSpPr>
        <p:spPr>
          <a:xfrm>
            <a:off x="224173" y="1997839"/>
            <a:ext cx="10821333" cy="1200329"/>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a:t>描述业务逻辑的元数据</a:t>
            </a:r>
          </a:p>
          <a:p>
            <a:endParaRPr lang="en-US" altLang="zh-CN" dirty="0"/>
          </a:p>
          <a:p>
            <a:r>
              <a:rPr lang="zh-CN" altLang="en-US" dirty="0"/>
              <a:t>低代码平台用来描述业务逻辑的元数据由有顺序的“操作”构成，每个操作中包含操作类型、配置参数、输入参数、输出参数等。</a:t>
            </a:r>
            <a:endParaRPr lang="en-US" altLang="zh-CN" dirty="0"/>
          </a:p>
        </p:txBody>
      </p:sp>
      <p:sp>
        <p:nvSpPr>
          <p:cNvPr id="6" name="文本框 5">
            <a:extLst>
              <a:ext uri="{FF2B5EF4-FFF2-40B4-BE49-F238E27FC236}">
                <a16:creationId xmlns:a16="http://schemas.microsoft.com/office/drawing/2014/main" xmlns="" id="{2ACEDA8C-E74E-4405-A927-8E6129805FBC}"/>
              </a:ext>
            </a:extLst>
          </p:cNvPr>
          <p:cNvSpPr txBox="1"/>
          <p:nvPr/>
        </p:nvSpPr>
        <p:spPr>
          <a:xfrm>
            <a:off x="224172" y="3610858"/>
            <a:ext cx="10821333" cy="369332"/>
          </a:xfrm>
          <a:prstGeom prst="rect">
            <a:avLst/>
          </a:prstGeom>
          <a:noFill/>
        </p:spPr>
        <p:txBody>
          <a:bodyPr wrap="square" rtlCol="0">
            <a:spAutoFit/>
          </a:bodyPr>
          <a:lstStyle/>
          <a:p>
            <a:r>
              <a:rPr lang="zh-CN" altLang="en-US" dirty="0"/>
              <a:t>向数据库特定表插入数据的操作，元数据定义为：</a:t>
            </a:r>
            <a:endParaRPr lang="en-US" altLang="zh-CN" dirty="0"/>
          </a:p>
        </p:txBody>
      </p:sp>
      <p:pic>
        <p:nvPicPr>
          <p:cNvPr id="2" name="图片 1">
            <a:extLst>
              <a:ext uri="{FF2B5EF4-FFF2-40B4-BE49-F238E27FC236}">
                <a16:creationId xmlns:a16="http://schemas.microsoft.com/office/drawing/2014/main" xmlns="" id="{F1B7C17F-151E-4845-979E-2A9977D16CFF}"/>
              </a:ext>
            </a:extLst>
          </p:cNvPr>
          <p:cNvPicPr>
            <a:picLocks noChangeAspect="1"/>
          </p:cNvPicPr>
          <p:nvPr/>
        </p:nvPicPr>
        <p:blipFill>
          <a:blip r:embed="rId4"/>
          <a:stretch>
            <a:fillRect/>
          </a:stretch>
        </p:blipFill>
        <p:spPr>
          <a:xfrm>
            <a:off x="2586838" y="4149599"/>
            <a:ext cx="6096000" cy="2057400"/>
          </a:xfrm>
          <a:prstGeom prst="rect">
            <a:avLst/>
          </a:prstGeom>
        </p:spPr>
      </p:pic>
    </p:spTree>
    <p:custDataLst>
      <p:tags r:id="rId1"/>
    </p:custDataLst>
    <p:extLst>
      <p:ext uri="{BB962C8B-B14F-4D97-AF65-F5344CB8AC3E}">
        <p14:creationId xmlns:p14="http://schemas.microsoft.com/office/powerpoint/2010/main" xmlns="" val="17193547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B0038806-EDA4-4DC1-ABD7-E3E6651E1340}"/>
              </a:ext>
            </a:extLst>
          </p:cNvPr>
          <p:cNvSpPr/>
          <p:nvPr/>
        </p:nvSpPr>
        <p:spPr>
          <a:xfrm>
            <a:off x="0" y="0"/>
            <a:ext cx="12192000" cy="89762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b="1" dirty="0">
                <a:latin typeface="黑体" panose="02010609060101010101" pitchFamily="49" charset="-122"/>
                <a:ea typeface="黑体" panose="02010609060101010101" pitchFamily="49" charset="-122"/>
              </a:rPr>
              <a:t>      </a:t>
            </a:r>
            <a:r>
              <a:rPr lang="zh-CN" altLang="en-US" sz="3600" b="1" dirty="0">
                <a:latin typeface="微软雅黑" panose="020B0503020204020204" pitchFamily="34" charset="-122"/>
                <a:ea typeface="微软雅黑" panose="020B0503020204020204" pitchFamily="34" charset="-122"/>
              </a:rPr>
              <a:t>低代码软件工程</a:t>
            </a:r>
          </a:p>
        </p:txBody>
      </p:sp>
      <p:pic>
        <p:nvPicPr>
          <p:cNvPr id="7" name="图片 6">
            <a:extLst>
              <a:ext uri="{FF2B5EF4-FFF2-40B4-BE49-F238E27FC236}">
                <a16:creationId xmlns:a16="http://schemas.microsoft.com/office/drawing/2014/main" xmlns="" id="{617FA88E-6A22-4EBD-92DB-53685667025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389" y="0"/>
            <a:ext cx="922789" cy="897622"/>
          </a:xfrm>
          <a:prstGeom prst="rect">
            <a:avLst/>
          </a:prstGeom>
          <a:solidFill>
            <a:schemeClr val="accent1"/>
          </a:solidFill>
        </p:spPr>
      </p:pic>
      <p:sp>
        <p:nvSpPr>
          <p:cNvPr id="5" name="Title 4">
            <a:extLst>
              <a:ext uri="{FF2B5EF4-FFF2-40B4-BE49-F238E27FC236}">
                <a16:creationId xmlns:a16="http://schemas.microsoft.com/office/drawing/2014/main" xmlns="" id="{00B62054-29D1-40D0-9CCA-AD2FD100FA2D}"/>
              </a:ext>
            </a:extLst>
          </p:cNvPr>
          <p:cNvSpPr txBox="1">
            <a:spLocks/>
          </p:cNvSpPr>
          <p:nvPr/>
        </p:nvSpPr>
        <p:spPr>
          <a:xfrm>
            <a:off x="224173" y="1067764"/>
            <a:ext cx="4481177" cy="576000"/>
          </a:xfrm>
          <a:prstGeom prst="rect">
            <a:avLst/>
          </a:prstGeom>
          <a:solidFill>
            <a:srgbClr val="C00000"/>
          </a:solidFill>
          <a:ln w="28575">
            <a:solidFill>
              <a:srgbClr val="C00000"/>
            </a:solidFill>
          </a:ln>
        </p:spPr>
        <p:txBody>
          <a:bodyPr wrap="square" tIns="72000" bIns="72000" anchor="ctr" anchorCtr="1">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pPr algn="ctr"/>
            <a:r>
              <a:rPr lang="zh-CN" altLang="en-US" dirty="0">
                <a:solidFill>
                  <a:schemeClr val="bg1"/>
                </a:solidFill>
                <a:latin typeface="Times New Roman" panose="02020603050405020304" pitchFamily="18" charset="0"/>
                <a:cs typeface="Times New Roman" panose="02020603050405020304" pitchFamily="18" charset="0"/>
              </a:rPr>
              <a:t>业务逻辑</a:t>
            </a:r>
            <a:endParaRPr lang="en-US" dirty="0">
              <a:solidFill>
                <a:schemeClr val="bg1"/>
              </a:solidFill>
            </a:endParaRPr>
          </a:p>
        </p:txBody>
      </p:sp>
      <p:sp>
        <p:nvSpPr>
          <p:cNvPr id="9" name="文本框 8">
            <a:extLst>
              <a:ext uri="{FF2B5EF4-FFF2-40B4-BE49-F238E27FC236}">
                <a16:creationId xmlns:a16="http://schemas.microsoft.com/office/drawing/2014/main" xmlns="" id="{4C51795F-9E82-447E-BAE7-E4DE2100A0BF}"/>
              </a:ext>
            </a:extLst>
          </p:cNvPr>
          <p:cNvSpPr txBox="1"/>
          <p:nvPr/>
        </p:nvSpPr>
        <p:spPr>
          <a:xfrm>
            <a:off x="224173" y="1997839"/>
            <a:ext cx="10821333"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a:t>描述业务逻辑的元数据</a:t>
            </a:r>
          </a:p>
        </p:txBody>
      </p:sp>
      <p:pic>
        <p:nvPicPr>
          <p:cNvPr id="21506" name="Picture 2" descr="image.5671b7.png">
            <a:extLst>
              <a:ext uri="{FF2B5EF4-FFF2-40B4-BE49-F238E27FC236}">
                <a16:creationId xmlns:a16="http://schemas.microsoft.com/office/drawing/2014/main" xmlns="" id="{C5202FF7-1D64-4631-8428-FECA3D7645DA}"/>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3263317" y="1997839"/>
            <a:ext cx="8048582" cy="4380517"/>
          </a:xfrm>
          <a:prstGeom prst="rect">
            <a:avLst/>
          </a:prstGeom>
          <a:noFill/>
          <a:extLst>
            <a:ext uri="{909E8E84-426E-40DD-AFC4-6F175D3DCCD1}">
              <a14:hiddenFill xmlns:a14="http://schemas.microsoft.com/office/drawing/2010/main" xmlns="">
                <a:solidFill>
                  <a:srgbClr val="FFFFFF"/>
                </a:solidFill>
              </a14:hiddenFill>
            </a:ext>
          </a:extLst>
        </p:spPr>
      </p:pic>
    </p:spTree>
    <p:custDataLst>
      <p:tags r:id="rId1"/>
    </p:custDataLst>
    <p:extLst>
      <p:ext uri="{BB962C8B-B14F-4D97-AF65-F5344CB8AC3E}">
        <p14:creationId xmlns:p14="http://schemas.microsoft.com/office/powerpoint/2010/main" xmlns="" val="23661781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B0038806-EDA4-4DC1-ABD7-E3E6651E1340}"/>
              </a:ext>
            </a:extLst>
          </p:cNvPr>
          <p:cNvSpPr/>
          <p:nvPr/>
        </p:nvSpPr>
        <p:spPr>
          <a:xfrm>
            <a:off x="0" y="0"/>
            <a:ext cx="12192000" cy="89762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b="1" dirty="0">
                <a:latin typeface="黑体" panose="02010609060101010101" pitchFamily="49" charset="-122"/>
                <a:ea typeface="黑体" panose="02010609060101010101" pitchFamily="49" charset="-122"/>
              </a:rPr>
              <a:t>      </a:t>
            </a:r>
            <a:r>
              <a:rPr lang="zh-CN" altLang="en-US" sz="3600" b="1" dirty="0">
                <a:latin typeface="微软雅黑" panose="020B0503020204020204" pitchFamily="34" charset="-122"/>
                <a:ea typeface="微软雅黑" panose="020B0503020204020204" pitchFamily="34" charset="-122"/>
              </a:rPr>
              <a:t>低代码软件工程</a:t>
            </a:r>
          </a:p>
        </p:txBody>
      </p:sp>
      <p:pic>
        <p:nvPicPr>
          <p:cNvPr id="7" name="图片 6">
            <a:extLst>
              <a:ext uri="{FF2B5EF4-FFF2-40B4-BE49-F238E27FC236}">
                <a16:creationId xmlns:a16="http://schemas.microsoft.com/office/drawing/2014/main" xmlns="" id="{617FA88E-6A22-4EBD-92DB-53685667025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389" y="0"/>
            <a:ext cx="922789" cy="897622"/>
          </a:xfrm>
          <a:prstGeom prst="rect">
            <a:avLst/>
          </a:prstGeom>
          <a:solidFill>
            <a:schemeClr val="accent1"/>
          </a:solidFill>
        </p:spPr>
      </p:pic>
      <p:sp>
        <p:nvSpPr>
          <p:cNvPr id="5" name="Title 4">
            <a:extLst>
              <a:ext uri="{FF2B5EF4-FFF2-40B4-BE49-F238E27FC236}">
                <a16:creationId xmlns:a16="http://schemas.microsoft.com/office/drawing/2014/main" xmlns="" id="{00B62054-29D1-40D0-9CCA-AD2FD100FA2D}"/>
              </a:ext>
            </a:extLst>
          </p:cNvPr>
          <p:cNvSpPr txBox="1">
            <a:spLocks/>
          </p:cNvSpPr>
          <p:nvPr/>
        </p:nvSpPr>
        <p:spPr>
          <a:xfrm>
            <a:off x="224173" y="1067764"/>
            <a:ext cx="4481177" cy="576000"/>
          </a:xfrm>
          <a:prstGeom prst="rect">
            <a:avLst/>
          </a:prstGeom>
          <a:solidFill>
            <a:srgbClr val="C00000"/>
          </a:solidFill>
          <a:ln w="28575">
            <a:solidFill>
              <a:srgbClr val="C00000"/>
            </a:solidFill>
          </a:ln>
        </p:spPr>
        <p:txBody>
          <a:bodyPr wrap="square" tIns="72000" bIns="72000" anchor="ctr" anchorCtr="1">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pPr algn="ctr"/>
            <a:r>
              <a:rPr lang="zh-CN" altLang="en-US" dirty="0">
                <a:solidFill>
                  <a:schemeClr val="bg1"/>
                </a:solidFill>
                <a:latin typeface="Times New Roman" panose="02020603050405020304" pitchFamily="18" charset="0"/>
                <a:cs typeface="Times New Roman" panose="02020603050405020304" pitchFamily="18" charset="0"/>
              </a:rPr>
              <a:t>页面</a:t>
            </a:r>
            <a:endParaRPr lang="en-US" dirty="0">
              <a:solidFill>
                <a:schemeClr val="bg1"/>
              </a:solidFill>
            </a:endParaRPr>
          </a:p>
        </p:txBody>
      </p:sp>
      <p:sp>
        <p:nvSpPr>
          <p:cNvPr id="9" name="文本框 8">
            <a:extLst>
              <a:ext uri="{FF2B5EF4-FFF2-40B4-BE49-F238E27FC236}">
                <a16:creationId xmlns:a16="http://schemas.microsoft.com/office/drawing/2014/main" xmlns="" id="{4C51795F-9E82-447E-BAE7-E4DE2100A0BF}"/>
              </a:ext>
            </a:extLst>
          </p:cNvPr>
          <p:cNvSpPr txBox="1"/>
          <p:nvPr/>
        </p:nvSpPr>
        <p:spPr>
          <a:xfrm>
            <a:off x="224173" y="1813906"/>
            <a:ext cx="11763695" cy="3139321"/>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a:latin typeface="Times New Roman" panose="02020603050405020304" pitchFamily="18" charset="0"/>
              </a:rPr>
              <a:t>页面设计的可视化</a:t>
            </a:r>
          </a:p>
          <a:p>
            <a:endParaRPr lang="en-US" altLang="zh-CN" dirty="0">
              <a:latin typeface="Times New Roman" panose="02020603050405020304" pitchFamily="18" charset="0"/>
            </a:endParaRPr>
          </a:p>
          <a:p>
            <a:r>
              <a:rPr lang="zh-CN" altLang="en-US" dirty="0"/>
              <a:t>低代码开发平台选择生成标记型语言的技术方案，生成的格式主要为</a:t>
            </a:r>
            <a:r>
              <a:rPr lang="en-US" altLang="zh-CN" dirty="0"/>
              <a:t>XML</a:t>
            </a:r>
            <a:r>
              <a:rPr lang="zh-CN" altLang="en-US" dirty="0"/>
              <a:t>和</a:t>
            </a:r>
            <a:r>
              <a:rPr lang="en-US" altLang="zh-CN" dirty="0"/>
              <a:t>JSON</a:t>
            </a:r>
            <a:r>
              <a:rPr lang="zh-CN" altLang="en-US" dirty="0"/>
              <a:t>，界面交互开发采用生成元数据的方法。</a:t>
            </a:r>
            <a:endParaRPr lang="en-US" altLang="zh-CN" dirty="0">
              <a:latin typeface="Times New Roman" panose="02020603050405020304" pitchFamily="18" charset="0"/>
            </a:endParaRPr>
          </a:p>
          <a:p>
            <a:endParaRPr lang="en-US" altLang="zh-CN" dirty="0">
              <a:latin typeface="Times New Roman" panose="02020603050405020304" pitchFamily="18" charset="0"/>
            </a:endParaRPr>
          </a:p>
          <a:p>
            <a:r>
              <a:rPr lang="zh-CN" altLang="en-US" dirty="0"/>
              <a:t>开发者拖拽生成后的页面，在编译时不再转义为顺序执行的程序语言，而是描述最终显示结果的标记型语言。</a:t>
            </a:r>
            <a:endParaRPr lang="en-US" altLang="zh-CN" dirty="0"/>
          </a:p>
          <a:p>
            <a:endParaRPr lang="en-US" altLang="zh-CN" dirty="0"/>
          </a:p>
          <a:p>
            <a:r>
              <a:rPr lang="zh-CN" altLang="en-US" dirty="0"/>
              <a:t>同样是将可视化设计的结果转换为代码，标记型语言比顺序执行的代码语言更直观地展示页面中元素的层次和样式，开发工具需要处理的复杂度更低，可以给开发者开放更多能力，设计出更丰富的布局和样式，产出的质量也更加稳定；与之对应的代价则是相比于直接执行程序代码，通过解析引擎分析和展示标记型语言会带来额外的性能开销。</a:t>
            </a:r>
            <a:endParaRPr lang="en-US" altLang="zh-CN" dirty="0">
              <a:latin typeface="Times New Roman" panose="02020603050405020304" pitchFamily="18" charset="0"/>
            </a:endParaRPr>
          </a:p>
          <a:p>
            <a:endParaRPr lang="zh-CN" altLang="en-US" dirty="0">
              <a:latin typeface="Times New Roman" panose="02020603050405020304" pitchFamily="18" charset="0"/>
            </a:endParaRPr>
          </a:p>
        </p:txBody>
      </p:sp>
    </p:spTree>
    <p:custDataLst>
      <p:tags r:id="rId1"/>
    </p:custDataLst>
    <p:extLst>
      <p:ext uri="{BB962C8B-B14F-4D97-AF65-F5344CB8AC3E}">
        <p14:creationId xmlns:p14="http://schemas.microsoft.com/office/powerpoint/2010/main" xmlns="" val="17575221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B0038806-EDA4-4DC1-ABD7-E3E6651E1340}"/>
              </a:ext>
            </a:extLst>
          </p:cNvPr>
          <p:cNvSpPr/>
          <p:nvPr/>
        </p:nvSpPr>
        <p:spPr>
          <a:xfrm>
            <a:off x="0" y="0"/>
            <a:ext cx="12192000" cy="89762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b="1" dirty="0">
                <a:latin typeface="黑体" panose="02010609060101010101" pitchFamily="49" charset="-122"/>
                <a:ea typeface="黑体" panose="02010609060101010101" pitchFamily="49" charset="-122"/>
              </a:rPr>
              <a:t>      </a:t>
            </a:r>
            <a:r>
              <a:rPr lang="zh-CN" altLang="en-US" sz="3600" b="1" dirty="0">
                <a:latin typeface="微软雅黑" panose="020B0503020204020204" pitchFamily="34" charset="-122"/>
                <a:ea typeface="微软雅黑" panose="020B0503020204020204" pitchFamily="34" charset="-122"/>
              </a:rPr>
              <a:t>低代码软件工程</a:t>
            </a:r>
          </a:p>
        </p:txBody>
      </p:sp>
      <p:pic>
        <p:nvPicPr>
          <p:cNvPr id="7" name="图片 6">
            <a:extLst>
              <a:ext uri="{FF2B5EF4-FFF2-40B4-BE49-F238E27FC236}">
                <a16:creationId xmlns:a16="http://schemas.microsoft.com/office/drawing/2014/main" xmlns="" id="{617FA88E-6A22-4EBD-92DB-53685667025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389" y="0"/>
            <a:ext cx="922789" cy="897622"/>
          </a:xfrm>
          <a:prstGeom prst="rect">
            <a:avLst/>
          </a:prstGeom>
          <a:solidFill>
            <a:schemeClr val="accent1"/>
          </a:solidFill>
        </p:spPr>
      </p:pic>
      <p:sp>
        <p:nvSpPr>
          <p:cNvPr id="5" name="Title 4">
            <a:extLst>
              <a:ext uri="{FF2B5EF4-FFF2-40B4-BE49-F238E27FC236}">
                <a16:creationId xmlns:a16="http://schemas.microsoft.com/office/drawing/2014/main" xmlns="" id="{00B62054-29D1-40D0-9CCA-AD2FD100FA2D}"/>
              </a:ext>
            </a:extLst>
          </p:cNvPr>
          <p:cNvSpPr txBox="1">
            <a:spLocks/>
          </p:cNvSpPr>
          <p:nvPr/>
        </p:nvSpPr>
        <p:spPr>
          <a:xfrm>
            <a:off x="224173" y="1067764"/>
            <a:ext cx="4481177" cy="576000"/>
          </a:xfrm>
          <a:prstGeom prst="rect">
            <a:avLst/>
          </a:prstGeom>
          <a:solidFill>
            <a:srgbClr val="C00000"/>
          </a:solidFill>
          <a:ln w="28575">
            <a:solidFill>
              <a:srgbClr val="C00000"/>
            </a:solidFill>
          </a:ln>
        </p:spPr>
        <p:txBody>
          <a:bodyPr wrap="square" tIns="72000" bIns="72000" anchor="ctr" anchorCtr="1">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pPr algn="ctr"/>
            <a:r>
              <a:rPr lang="zh-CN" altLang="en-US" dirty="0">
                <a:solidFill>
                  <a:schemeClr val="bg1"/>
                </a:solidFill>
                <a:latin typeface="Times New Roman" panose="02020603050405020304" pitchFamily="18" charset="0"/>
                <a:cs typeface="Times New Roman" panose="02020603050405020304" pitchFamily="18" charset="0"/>
              </a:rPr>
              <a:t>页面</a:t>
            </a:r>
            <a:endParaRPr lang="en-US" dirty="0">
              <a:solidFill>
                <a:schemeClr val="bg1"/>
              </a:solidFill>
            </a:endParaRPr>
          </a:p>
        </p:txBody>
      </p:sp>
      <p:sp>
        <p:nvSpPr>
          <p:cNvPr id="9" name="文本框 8">
            <a:extLst>
              <a:ext uri="{FF2B5EF4-FFF2-40B4-BE49-F238E27FC236}">
                <a16:creationId xmlns:a16="http://schemas.microsoft.com/office/drawing/2014/main" xmlns="" id="{4C51795F-9E82-447E-BAE7-E4DE2100A0BF}"/>
              </a:ext>
            </a:extLst>
          </p:cNvPr>
          <p:cNvSpPr txBox="1"/>
          <p:nvPr/>
        </p:nvSpPr>
        <p:spPr>
          <a:xfrm>
            <a:off x="224173" y="2090743"/>
            <a:ext cx="5128003" cy="3970318"/>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a:latin typeface="Times New Roman" panose="02020603050405020304" pitchFamily="18" charset="0"/>
              </a:rPr>
              <a:t>页面设计的可视化</a:t>
            </a:r>
          </a:p>
          <a:p>
            <a:endParaRPr lang="en-US" altLang="zh-CN" dirty="0">
              <a:latin typeface="Times New Roman" panose="02020603050405020304" pitchFamily="18" charset="0"/>
            </a:endParaRPr>
          </a:p>
          <a:p>
            <a:r>
              <a:rPr lang="zh-CN" altLang="en-US" dirty="0"/>
              <a:t>为提升开发效率，低代码平台封装前端交互组件，如“表格”。开发者在设计器上为页面添加一个表格，就可以得到由大量</a:t>
            </a:r>
            <a:r>
              <a:rPr lang="en-US" altLang="zh-CN" dirty="0"/>
              <a:t>HTML</a:t>
            </a:r>
            <a:r>
              <a:rPr lang="zh-CN" altLang="en-US" dirty="0"/>
              <a:t>元素和</a:t>
            </a:r>
            <a:r>
              <a:rPr lang="en-US" altLang="zh-CN" dirty="0"/>
              <a:t>JavaScript</a:t>
            </a:r>
            <a:r>
              <a:rPr lang="zh-CN" altLang="en-US" dirty="0"/>
              <a:t>脚本实现的数据展示、分页、列头过滤器、</a:t>
            </a:r>
            <a:r>
              <a:rPr lang="en-US" altLang="zh-CN" dirty="0"/>
              <a:t>Excel</a:t>
            </a:r>
            <a:r>
              <a:rPr lang="zh-CN" altLang="en-US" dirty="0"/>
              <a:t>数据复制粘贴等功能。</a:t>
            </a:r>
            <a:endParaRPr lang="en-US" altLang="zh-CN" dirty="0"/>
          </a:p>
          <a:p>
            <a:endParaRPr lang="zh-CN" altLang="en-US" dirty="0"/>
          </a:p>
          <a:p>
            <a:r>
              <a:rPr lang="zh-CN" altLang="en-US" dirty="0"/>
              <a:t>开发者在设计器中对这些组件进行的操作，会被设计器保存为页面元数据，包含元素的布局、样式、内容和行为；当页面被浏览器渲染时，低代码平台运行时提供的类库将加载这些元数据，在页面中完成绘制和交互，还原开发者在设计器中构建的页面。</a:t>
            </a:r>
          </a:p>
        </p:txBody>
      </p:sp>
      <p:pic>
        <p:nvPicPr>
          <p:cNvPr id="28674" name="Picture 2" descr="image.cf2c3a.png">
            <a:extLst>
              <a:ext uri="{FF2B5EF4-FFF2-40B4-BE49-F238E27FC236}">
                <a16:creationId xmlns:a16="http://schemas.microsoft.com/office/drawing/2014/main" xmlns="" id="{82A4EB38-8632-4BDB-9F3D-B2A2BE0D6FF8}"/>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486399" y="1731989"/>
            <a:ext cx="6374147" cy="4548002"/>
          </a:xfrm>
          <a:prstGeom prst="rect">
            <a:avLst/>
          </a:prstGeom>
          <a:noFill/>
          <a:extLst>
            <a:ext uri="{909E8E84-426E-40DD-AFC4-6F175D3DCCD1}">
              <a14:hiddenFill xmlns:a14="http://schemas.microsoft.com/office/drawing/2010/main" xmlns="">
                <a:solidFill>
                  <a:srgbClr val="FFFFFF"/>
                </a:solidFill>
              </a14:hiddenFill>
            </a:ext>
          </a:extLst>
        </p:spPr>
      </p:pic>
    </p:spTree>
    <p:custDataLst>
      <p:tags r:id="rId1"/>
    </p:custDataLst>
    <p:extLst>
      <p:ext uri="{BB962C8B-B14F-4D97-AF65-F5344CB8AC3E}">
        <p14:creationId xmlns:p14="http://schemas.microsoft.com/office/powerpoint/2010/main" xmlns="" val="24559561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B0038806-EDA4-4DC1-ABD7-E3E6651E1340}"/>
              </a:ext>
            </a:extLst>
          </p:cNvPr>
          <p:cNvSpPr/>
          <p:nvPr/>
        </p:nvSpPr>
        <p:spPr>
          <a:xfrm>
            <a:off x="0" y="0"/>
            <a:ext cx="12192000" cy="89762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b="1" dirty="0">
                <a:latin typeface="黑体" panose="02010609060101010101" pitchFamily="49" charset="-122"/>
                <a:ea typeface="黑体" panose="02010609060101010101" pitchFamily="49" charset="-122"/>
              </a:rPr>
              <a:t>      </a:t>
            </a:r>
            <a:r>
              <a:rPr lang="zh-CN" altLang="en-US" sz="3600" b="1" dirty="0">
                <a:latin typeface="微软雅黑" panose="020B0503020204020204" pitchFamily="34" charset="-122"/>
                <a:ea typeface="微软雅黑" panose="020B0503020204020204" pitchFamily="34" charset="-122"/>
              </a:rPr>
              <a:t>低代码软件工程</a:t>
            </a:r>
          </a:p>
        </p:txBody>
      </p:sp>
      <p:pic>
        <p:nvPicPr>
          <p:cNvPr id="7" name="图片 6">
            <a:extLst>
              <a:ext uri="{FF2B5EF4-FFF2-40B4-BE49-F238E27FC236}">
                <a16:creationId xmlns:a16="http://schemas.microsoft.com/office/drawing/2014/main" xmlns="" id="{617FA88E-6A22-4EBD-92DB-53685667025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389" y="0"/>
            <a:ext cx="922789" cy="897622"/>
          </a:xfrm>
          <a:prstGeom prst="rect">
            <a:avLst/>
          </a:prstGeom>
          <a:solidFill>
            <a:schemeClr val="accent1"/>
          </a:solidFill>
        </p:spPr>
      </p:pic>
      <p:sp>
        <p:nvSpPr>
          <p:cNvPr id="5" name="Title 4">
            <a:extLst>
              <a:ext uri="{FF2B5EF4-FFF2-40B4-BE49-F238E27FC236}">
                <a16:creationId xmlns:a16="http://schemas.microsoft.com/office/drawing/2014/main" xmlns="" id="{00B62054-29D1-40D0-9CCA-AD2FD100FA2D}"/>
              </a:ext>
            </a:extLst>
          </p:cNvPr>
          <p:cNvSpPr txBox="1">
            <a:spLocks/>
          </p:cNvSpPr>
          <p:nvPr/>
        </p:nvSpPr>
        <p:spPr>
          <a:xfrm>
            <a:off x="224173" y="1067764"/>
            <a:ext cx="4481177" cy="576000"/>
          </a:xfrm>
          <a:prstGeom prst="rect">
            <a:avLst/>
          </a:prstGeom>
          <a:solidFill>
            <a:srgbClr val="C00000"/>
          </a:solidFill>
          <a:ln w="28575">
            <a:solidFill>
              <a:srgbClr val="C00000"/>
            </a:solidFill>
          </a:ln>
        </p:spPr>
        <p:txBody>
          <a:bodyPr wrap="square" tIns="72000" bIns="72000" anchor="ctr" anchorCtr="1">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pPr algn="ctr"/>
            <a:r>
              <a:rPr lang="zh-CN" altLang="en-US" dirty="0">
                <a:solidFill>
                  <a:schemeClr val="bg1"/>
                </a:solidFill>
                <a:latin typeface="Times New Roman" panose="02020603050405020304" pitchFamily="18" charset="0"/>
                <a:cs typeface="Times New Roman" panose="02020603050405020304" pitchFamily="18" charset="0"/>
              </a:rPr>
              <a:t>页面</a:t>
            </a:r>
            <a:endParaRPr lang="en-US" dirty="0">
              <a:solidFill>
                <a:schemeClr val="bg1"/>
              </a:solidFill>
            </a:endParaRPr>
          </a:p>
        </p:txBody>
      </p:sp>
      <p:sp>
        <p:nvSpPr>
          <p:cNvPr id="9" name="文本框 8">
            <a:extLst>
              <a:ext uri="{FF2B5EF4-FFF2-40B4-BE49-F238E27FC236}">
                <a16:creationId xmlns:a16="http://schemas.microsoft.com/office/drawing/2014/main" xmlns="" id="{4C51795F-9E82-447E-BAE7-E4DE2100A0BF}"/>
              </a:ext>
            </a:extLst>
          </p:cNvPr>
          <p:cNvSpPr txBox="1"/>
          <p:nvPr/>
        </p:nvSpPr>
        <p:spPr>
          <a:xfrm>
            <a:off x="224173" y="2096917"/>
            <a:ext cx="11763695" cy="3693319"/>
          </a:xfrm>
          <a:prstGeom prst="rect">
            <a:avLst/>
          </a:prstGeom>
          <a:noFill/>
        </p:spPr>
        <p:txBody>
          <a:bodyPr wrap="square" rtlCol="0">
            <a:spAutoFit/>
          </a:bodyPr>
          <a:lstStyle/>
          <a:p>
            <a:pPr marL="285750" indent="-285750">
              <a:buFont typeface="Wingdings" panose="05000000000000000000" pitchFamily="2" charset="2"/>
              <a:buChar char="l"/>
            </a:pPr>
            <a:r>
              <a:rPr lang="en-US" altLang="zh-CN" b="1" dirty="0">
                <a:latin typeface="Times New Roman" panose="02020603050405020304" pitchFamily="18" charset="0"/>
              </a:rPr>
              <a:t>UI</a:t>
            </a:r>
            <a:r>
              <a:rPr lang="zh-CN" altLang="en-US" b="1" dirty="0">
                <a:latin typeface="Times New Roman" panose="02020603050405020304" pitchFamily="18" charset="0"/>
              </a:rPr>
              <a:t>设计</a:t>
            </a:r>
          </a:p>
          <a:p>
            <a:endParaRPr lang="en-US" altLang="zh-CN" dirty="0">
              <a:latin typeface="Times New Roman" panose="02020603050405020304" pitchFamily="18" charset="0"/>
            </a:endParaRPr>
          </a:p>
          <a:p>
            <a:r>
              <a:rPr lang="zh-CN" altLang="en-US" b="1" dirty="0"/>
              <a:t>固定布局</a:t>
            </a:r>
            <a:r>
              <a:rPr lang="zh-CN" altLang="en-US" dirty="0"/>
              <a:t>：设计器分析用户可视化设计的页面，利用元数据记录每一个页面元素的坐标、尺寸等信息；在运行时，平台将自动按照这些元素的坐标，生成</a:t>
            </a:r>
            <a:r>
              <a:rPr lang="en-US" altLang="zh-CN" dirty="0"/>
              <a:t>Absolute Layout</a:t>
            </a:r>
            <a:r>
              <a:rPr lang="zh-CN" altLang="en-US" dirty="0"/>
              <a:t>的</a:t>
            </a:r>
            <a:r>
              <a:rPr lang="en-US" altLang="zh-CN" dirty="0"/>
              <a:t>HTML+CSS</a:t>
            </a:r>
            <a:r>
              <a:rPr lang="zh-CN" altLang="en-US" dirty="0"/>
              <a:t>，原样还原出用户设计的页面，做到严格意义上的“所见即所得”。这种做法通常见于较早期的低代码平台。</a:t>
            </a:r>
          </a:p>
          <a:p>
            <a:endParaRPr lang="en-US" altLang="zh-CN" dirty="0">
              <a:latin typeface="Times New Roman" panose="02020603050405020304" pitchFamily="18" charset="0"/>
            </a:endParaRPr>
          </a:p>
          <a:p>
            <a:r>
              <a:rPr lang="zh-CN" altLang="en-US" b="1" dirty="0"/>
              <a:t>栅格布局</a:t>
            </a:r>
            <a:r>
              <a:rPr lang="zh-CN" altLang="en-US" dirty="0"/>
              <a:t>：设计器引导用户基于可嵌套的栅格完成布局，用户先放置栅格，然后在栅格中放置页面元素；设计器在元数据中记录栅格的配置和栅格内元素的关系；在运行时，平台会将栅格转义为</a:t>
            </a:r>
            <a:r>
              <a:rPr lang="en-US" altLang="zh-CN" dirty="0"/>
              <a:t>Flex</a:t>
            </a:r>
            <a:r>
              <a:rPr lang="zh-CN" altLang="en-US" dirty="0"/>
              <a:t>的</a:t>
            </a:r>
            <a:r>
              <a:rPr lang="en-US" altLang="zh-CN" dirty="0"/>
              <a:t>HTML+CSS</a:t>
            </a:r>
            <a:r>
              <a:rPr lang="zh-CN" altLang="en-US" dirty="0"/>
              <a:t>，还原页面元素和栅格的关系，再根据浏览器的尺寸完成页面渲染。</a:t>
            </a:r>
            <a:br>
              <a:rPr lang="zh-CN" altLang="en-US" dirty="0"/>
            </a:br>
            <a:endParaRPr lang="en-US" altLang="zh-CN" dirty="0"/>
          </a:p>
          <a:p>
            <a:r>
              <a:rPr lang="zh-CN" altLang="en-US" b="1" dirty="0"/>
              <a:t>网格布局</a:t>
            </a:r>
            <a:r>
              <a:rPr lang="zh-CN" altLang="en-US" dirty="0"/>
              <a:t>：设计器将页面划分为若干行列的网格，开发者可以调整行列的高宽，进行合并和拆分，然后将页面元素放置在特定的格子上，并通过设置行高、列宽的扩张模式，实现响应式设计；运行时平台会直接将设计器中的网格转义为</a:t>
            </a:r>
            <a:r>
              <a:rPr lang="en-US" altLang="zh-CN" dirty="0"/>
              <a:t>Grid Layout</a:t>
            </a:r>
            <a:r>
              <a:rPr lang="zh-CN" altLang="en-US" dirty="0"/>
              <a:t>的</a:t>
            </a:r>
            <a:r>
              <a:rPr lang="en-US" altLang="zh-CN" dirty="0"/>
              <a:t>HTML+CSS</a:t>
            </a:r>
            <a:r>
              <a:rPr lang="zh-CN" altLang="en-US" dirty="0"/>
              <a:t>，在“所见即所得”的基础上实现一定程度的响应式设计。</a:t>
            </a:r>
          </a:p>
        </p:txBody>
      </p:sp>
    </p:spTree>
    <p:custDataLst>
      <p:tags r:id="rId1"/>
    </p:custDataLst>
    <p:extLst>
      <p:ext uri="{BB962C8B-B14F-4D97-AF65-F5344CB8AC3E}">
        <p14:creationId xmlns:p14="http://schemas.microsoft.com/office/powerpoint/2010/main" xmlns="" val="11202242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B0038806-EDA4-4DC1-ABD7-E3E6651E1340}"/>
              </a:ext>
            </a:extLst>
          </p:cNvPr>
          <p:cNvSpPr/>
          <p:nvPr/>
        </p:nvSpPr>
        <p:spPr>
          <a:xfrm>
            <a:off x="0" y="0"/>
            <a:ext cx="12192000" cy="89762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b="1" dirty="0">
                <a:latin typeface="黑体" panose="02010609060101010101" pitchFamily="49" charset="-122"/>
                <a:ea typeface="黑体" panose="02010609060101010101" pitchFamily="49" charset="-122"/>
              </a:rPr>
              <a:t>      </a:t>
            </a:r>
            <a:r>
              <a:rPr lang="zh-CN" altLang="en-US" sz="3600" b="1" dirty="0">
                <a:latin typeface="微软雅黑" panose="020B0503020204020204" pitchFamily="34" charset="-122"/>
                <a:ea typeface="微软雅黑" panose="020B0503020204020204" pitchFamily="34" charset="-122"/>
              </a:rPr>
              <a:t>低代码软件工程</a:t>
            </a:r>
          </a:p>
        </p:txBody>
      </p:sp>
      <p:pic>
        <p:nvPicPr>
          <p:cNvPr id="7" name="图片 6">
            <a:extLst>
              <a:ext uri="{FF2B5EF4-FFF2-40B4-BE49-F238E27FC236}">
                <a16:creationId xmlns:a16="http://schemas.microsoft.com/office/drawing/2014/main" xmlns="" id="{617FA88E-6A22-4EBD-92DB-53685667025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389" y="0"/>
            <a:ext cx="922789" cy="897622"/>
          </a:xfrm>
          <a:prstGeom prst="rect">
            <a:avLst/>
          </a:prstGeom>
          <a:solidFill>
            <a:schemeClr val="accent1"/>
          </a:solidFill>
        </p:spPr>
      </p:pic>
      <p:sp>
        <p:nvSpPr>
          <p:cNvPr id="5" name="Title 4">
            <a:extLst>
              <a:ext uri="{FF2B5EF4-FFF2-40B4-BE49-F238E27FC236}">
                <a16:creationId xmlns:a16="http://schemas.microsoft.com/office/drawing/2014/main" xmlns="" id="{00B62054-29D1-40D0-9CCA-AD2FD100FA2D}"/>
              </a:ext>
            </a:extLst>
          </p:cNvPr>
          <p:cNvSpPr txBox="1">
            <a:spLocks/>
          </p:cNvSpPr>
          <p:nvPr/>
        </p:nvSpPr>
        <p:spPr>
          <a:xfrm>
            <a:off x="224173" y="1067764"/>
            <a:ext cx="4481177" cy="576000"/>
          </a:xfrm>
          <a:prstGeom prst="rect">
            <a:avLst/>
          </a:prstGeom>
          <a:solidFill>
            <a:srgbClr val="C00000"/>
          </a:solidFill>
          <a:ln w="28575">
            <a:solidFill>
              <a:srgbClr val="C00000"/>
            </a:solidFill>
          </a:ln>
        </p:spPr>
        <p:txBody>
          <a:bodyPr wrap="square" tIns="72000" bIns="72000" anchor="ctr" anchorCtr="1">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pPr algn="ctr"/>
            <a:r>
              <a:rPr lang="zh-CN" altLang="en-US" dirty="0">
                <a:solidFill>
                  <a:schemeClr val="bg1"/>
                </a:solidFill>
              </a:rPr>
              <a:t>低代码软件工程生命周期</a:t>
            </a:r>
            <a:endParaRPr lang="en-US" dirty="0">
              <a:solidFill>
                <a:schemeClr val="bg1"/>
              </a:solidFill>
            </a:endParaRPr>
          </a:p>
        </p:txBody>
      </p:sp>
      <p:sp>
        <p:nvSpPr>
          <p:cNvPr id="9" name="文本框 8">
            <a:extLst>
              <a:ext uri="{FF2B5EF4-FFF2-40B4-BE49-F238E27FC236}">
                <a16:creationId xmlns:a16="http://schemas.microsoft.com/office/drawing/2014/main" xmlns="" id="{4C51795F-9E82-447E-BAE7-E4DE2100A0BF}"/>
              </a:ext>
            </a:extLst>
          </p:cNvPr>
          <p:cNvSpPr txBox="1"/>
          <p:nvPr/>
        </p:nvSpPr>
        <p:spPr>
          <a:xfrm>
            <a:off x="224173" y="2096917"/>
            <a:ext cx="11763695" cy="2031325"/>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a:latin typeface="Times New Roman" panose="02020603050405020304" pitchFamily="18" charset="0"/>
              </a:rPr>
              <a:t>软件生命周期</a:t>
            </a:r>
          </a:p>
          <a:p>
            <a:endParaRPr lang="en-US" altLang="zh-CN" dirty="0">
              <a:latin typeface="Times New Roman" panose="02020603050405020304" pitchFamily="18" charset="0"/>
            </a:endParaRPr>
          </a:p>
          <a:p>
            <a:r>
              <a:rPr lang="zh-CN" altLang="en-US" dirty="0"/>
              <a:t>软件生命周期是指软件从产生到成熟的全部过程。软件工程着眼于软件生命周期，将其划分为若干环节，并针对各个环节进行有针对性的管理和控制，通过强化每一个环节的工作和检查，最终确保全生命周期的效率。</a:t>
            </a:r>
            <a:endParaRPr lang="en-US" altLang="zh-CN" dirty="0"/>
          </a:p>
          <a:p>
            <a:endParaRPr lang="en-US" altLang="zh-CN" dirty="0">
              <a:latin typeface="Times New Roman" panose="02020603050405020304" pitchFamily="18" charset="0"/>
            </a:endParaRPr>
          </a:p>
          <a:p>
            <a:r>
              <a:rPr lang="zh-CN" altLang="en-US" dirty="0"/>
              <a:t>不同的软件开发方法模型下，软件生命周期中各环节的划分有着不同的标准。目前主流的软件开发方法有</a:t>
            </a:r>
            <a:r>
              <a:rPr lang="en-US" altLang="zh-CN" dirty="0"/>
              <a:t>CMM</a:t>
            </a:r>
            <a:r>
              <a:rPr lang="zh-CN" altLang="en-US" dirty="0"/>
              <a:t>模式和敏捷模式两种，敏捷模式是基于</a:t>
            </a:r>
            <a:r>
              <a:rPr lang="en-US" altLang="zh-CN" dirty="0"/>
              <a:t>CMM</a:t>
            </a:r>
            <a:r>
              <a:rPr lang="zh-CN" altLang="en-US" dirty="0"/>
              <a:t>模式改进而来。</a:t>
            </a:r>
            <a:endParaRPr lang="en-US" altLang="zh-CN" dirty="0">
              <a:latin typeface="Times New Roman" panose="02020603050405020304" pitchFamily="18" charset="0"/>
            </a:endParaRPr>
          </a:p>
        </p:txBody>
      </p:sp>
      <p:pic>
        <p:nvPicPr>
          <p:cNvPr id="2" name="图片 1">
            <a:extLst>
              <a:ext uri="{FF2B5EF4-FFF2-40B4-BE49-F238E27FC236}">
                <a16:creationId xmlns:a16="http://schemas.microsoft.com/office/drawing/2014/main" xmlns="" id="{311BE4AD-827A-4A37-A3F1-822F29BA4582}"/>
              </a:ext>
            </a:extLst>
          </p:cNvPr>
          <p:cNvPicPr>
            <a:picLocks noChangeAspect="1"/>
          </p:cNvPicPr>
          <p:nvPr/>
        </p:nvPicPr>
        <p:blipFill>
          <a:blip r:embed="rId4"/>
          <a:stretch>
            <a:fillRect/>
          </a:stretch>
        </p:blipFill>
        <p:spPr>
          <a:xfrm>
            <a:off x="232562" y="4150478"/>
            <a:ext cx="6526882" cy="2031325"/>
          </a:xfrm>
          <a:prstGeom prst="rect">
            <a:avLst/>
          </a:prstGeom>
        </p:spPr>
      </p:pic>
      <p:pic>
        <p:nvPicPr>
          <p:cNvPr id="4" name="图片 3">
            <a:extLst>
              <a:ext uri="{FF2B5EF4-FFF2-40B4-BE49-F238E27FC236}">
                <a16:creationId xmlns:a16="http://schemas.microsoft.com/office/drawing/2014/main" xmlns="" id="{A9707424-3013-4DF3-93DB-F2A112DAC1D5}"/>
              </a:ext>
            </a:extLst>
          </p:cNvPr>
          <p:cNvPicPr>
            <a:picLocks noChangeAspect="1"/>
          </p:cNvPicPr>
          <p:nvPr/>
        </p:nvPicPr>
        <p:blipFill>
          <a:blip r:embed="rId5"/>
          <a:stretch>
            <a:fillRect/>
          </a:stretch>
        </p:blipFill>
        <p:spPr>
          <a:xfrm>
            <a:off x="6720190" y="4128243"/>
            <a:ext cx="5381862" cy="2275684"/>
          </a:xfrm>
          <a:prstGeom prst="rect">
            <a:avLst/>
          </a:prstGeom>
        </p:spPr>
      </p:pic>
    </p:spTree>
    <p:custDataLst>
      <p:tags r:id="rId1"/>
    </p:custDataLst>
    <p:extLst>
      <p:ext uri="{BB962C8B-B14F-4D97-AF65-F5344CB8AC3E}">
        <p14:creationId xmlns:p14="http://schemas.microsoft.com/office/powerpoint/2010/main" xmlns="" val="27945901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B0038806-EDA4-4DC1-ABD7-E3E6651E1340}"/>
              </a:ext>
            </a:extLst>
          </p:cNvPr>
          <p:cNvSpPr/>
          <p:nvPr/>
        </p:nvSpPr>
        <p:spPr>
          <a:xfrm>
            <a:off x="0" y="0"/>
            <a:ext cx="12192000" cy="89762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b="1" dirty="0">
                <a:latin typeface="黑体" panose="02010609060101010101" pitchFamily="49" charset="-122"/>
                <a:ea typeface="黑体" panose="02010609060101010101" pitchFamily="49" charset="-122"/>
              </a:rPr>
              <a:t>      </a:t>
            </a:r>
            <a:r>
              <a:rPr lang="zh-CN" altLang="en-US" sz="3600" b="1" dirty="0">
                <a:latin typeface="微软雅黑" panose="020B0503020204020204" pitchFamily="34" charset="-122"/>
                <a:ea typeface="微软雅黑" panose="020B0503020204020204" pitchFamily="34" charset="-122"/>
              </a:rPr>
              <a:t>低代码软件工程</a:t>
            </a:r>
          </a:p>
        </p:txBody>
      </p:sp>
      <p:pic>
        <p:nvPicPr>
          <p:cNvPr id="7" name="图片 6">
            <a:extLst>
              <a:ext uri="{FF2B5EF4-FFF2-40B4-BE49-F238E27FC236}">
                <a16:creationId xmlns:a16="http://schemas.microsoft.com/office/drawing/2014/main" xmlns="" id="{617FA88E-6A22-4EBD-92DB-53685667025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389" y="0"/>
            <a:ext cx="922789" cy="897622"/>
          </a:xfrm>
          <a:prstGeom prst="rect">
            <a:avLst/>
          </a:prstGeom>
          <a:solidFill>
            <a:schemeClr val="accent1"/>
          </a:solidFill>
        </p:spPr>
      </p:pic>
      <p:sp>
        <p:nvSpPr>
          <p:cNvPr id="9" name="文本框 8">
            <a:extLst>
              <a:ext uri="{FF2B5EF4-FFF2-40B4-BE49-F238E27FC236}">
                <a16:creationId xmlns:a16="http://schemas.microsoft.com/office/drawing/2014/main" xmlns="" id="{4C51795F-9E82-447E-BAE7-E4DE2100A0BF}"/>
              </a:ext>
            </a:extLst>
          </p:cNvPr>
          <p:cNvSpPr txBox="1"/>
          <p:nvPr/>
        </p:nvSpPr>
        <p:spPr>
          <a:xfrm>
            <a:off x="224173" y="1945915"/>
            <a:ext cx="11763695" cy="4247317"/>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a:latin typeface="Times New Roman" panose="02020603050405020304" pitchFamily="18" charset="0"/>
              </a:rPr>
              <a:t>可视化设计方式</a:t>
            </a:r>
            <a:endParaRPr lang="en-US" altLang="zh-CN" dirty="0">
              <a:latin typeface="Times New Roman" panose="02020603050405020304" pitchFamily="18" charset="0"/>
            </a:endParaRPr>
          </a:p>
          <a:p>
            <a:endParaRPr lang="en-US" altLang="zh-CN" dirty="0"/>
          </a:p>
          <a:p>
            <a:r>
              <a:rPr lang="zh-CN" altLang="en-US" dirty="0"/>
              <a:t>低代码软件开发技术，将大量的手工编码工作替换为可视化操作，为软件开发模式带来了创新性发展</a:t>
            </a:r>
            <a:endParaRPr lang="en-US" altLang="zh-CN" dirty="0"/>
          </a:p>
          <a:p>
            <a:endParaRPr lang="en-US" altLang="zh-CN" dirty="0">
              <a:latin typeface="Times New Roman" panose="02020603050405020304" pitchFamily="18" charset="0"/>
            </a:endParaRPr>
          </a:p>
          <a:p>
            <a:r>
              <a:rPr lang="zh-CN" altLang="en-US" b="1" dirty="0"/>
              <a:t>可视化开发</a:t>
            </a:r>
            <a:r>
              <a:rPr lang="zh-CN" altLang="en-US" dirty="0"/>
              <a:t>：开发者通过托拉拽的形式，在低代码工具中可视化的创建出直观可见的页面、业务逻辑、工作流和数据服务；低代码工具则将这些可视化的内容自动生成源代码。这种可视化的开发方式，一方面成倍</a:t>
            </a:r>
            <a:r>
              <a:rPr lang="zh-CN" altLang="en-US" b="1" u="sng" dirty="0">
                <a:highlight>
                  <a:srgbClr val="FFFF00"/>
                </a:highlight>
              </a:rPr>
              <a:t>提升了软件开发效率</a:t>
            </a:r>
            <a:r>
              <a:rPr lang="zh-CN" altLang="en-US" dirty="0"/>
              <a:t>，大幅缩短了从开发到可执行应用的交付时间；另一方面，也让更多人可以直接通过可视化的元素而不是代码，看懂程序的运行方式，更早参与讨论和评审。对于绝大多数应用场景来说，低代码开发模式下的设计阶段涵盖开发阶段的绝大多数工作，</a:t>
            </a:r>
            <a:r>
              <a:rPr lang="zh-CN" altLang="en-US" b="1" u="sng" dirty="0">
                <a:highlight>
                  <a:srgbClr val="FFFF00"/>
                </a:highlight>
              </a:rPr>
              <a:t>开发阶段可以与设计阶段合并</a:t>
            </a:r>
            <a:r>
              <a:rPr lang="zh-CN" altLang="en-US" dirty="0"/>
              <a:t>，甚至可以将需求分析中的</a:t>
            </a:r>
            <a:r>
              <a:rPr lang="zh-CN" altLang="en-US" b="1" u="sng" dirty="0">
                <a:highlight>
                  <a:srgbClr val="FFFF00"/>
                </a:highlight>
              </a:rPr>
              <a:t>原型开发</a:t>
            </a:r>
            <a:r>
              <a:rPr lang="zh-CN" altLang="en-US" dirty="0"/>
              <a:t>部分也纳入到设计中来，以缩减需求分析的占比。</a:t>
            </a:r>
          </a:p>
          <a:p>
            <a:endParaRPr lang="en-US" altLang="zh-CN" dirty="0">
              <a:latin typeface="Times New Roman" panose="02020603050405020304" pitchFamily="18" charset="0"/>
            </a:endParaRPr>
          </a:p>
          <a:p>
            <a:r>
              <a:rPr lang="zh-CN" altLang="en-US" b="1" dirty="0"/>
              <a:t>可视化部署</a:t>
            </a:r>
            <a:r>
              <a:rPr lang="zh-CN" altLang="en-US" dirty="0"/>
              <a:t>：低代码技术引入</a:t>
            </a:r>
            <a:r>
              <a:rPr lang="en-US" altLang="zh-CN" dirty="0"/>
              <a:t>DevOps</a:t>
            </a:r>
            <a:r>
              <a:rPr lang="zh-CN" altLang="en-US" dirty="0"/>
              <a:t>相关工具和方法论，部署工作也从手工编写脚本、修改配置文件变成了低代码工具上的可视化操作。当开发者进行</a:t>
            </a:r>
            <a:r>
              <a:rPr lang="en-US" altLang="zh-CN" dirty="0"/>
              <a:t>Build / </a:t>
            </a:r>
            <a:r>
              <a:rPr lang="zh-CN" altLang="en-US" dirty="0"/>
              <a:t>生成和发布时，参数配置、应用部署脚本生成、数据库差分升级脚本生成、各脚本的执行与结果监控等都交给低代码平台自动完成，真正实现“</a:t>
            </a:r>
            <a:r>
              <a:rPr lang="en-US" altLang="zh-CN" dirty="0" err="1"/>
              <a:t>ClickOnce</a:t>
            </a:r>
            <a:r>
              <a:rPr lang="en-US" altLang="zh-CN" dirty="0"/>
              <a:t> / </a:t>
            </a:r>
            <a:r>
              <a:rPr lang="zh-CN" altLang="en-US" dirty="0"/>
              <a:t>一键发布”。这意味着</a:t>
            </a:r>
            <a:r>
              <a:rPr lang="zh-CN" altLang="en-US" b="1" u="sng" dirty="0">
                <a:highlight>
                  <a:srgbClr val="FFFF00"/>
                </a:highlight>
              </a:rPr>
              <a:t>部署升级</a:t>
            </a:r>
            <a:r>
              <a:rPr lang="zh-CN" altLang="en-US" dirty="0"/>
              <a:t>工作的在软件生命周期的占比也会显著下降。</a:t>
            </a:r>
          </a:p>
        </p:txBody>
      </p:sp>
      <p:sp>
        <p:nvSpPr>
          <p:cNvPr id="8" name="Title 4">
            <a:extLst>
              <a:ext uri="{FF2B5EF4-FFF2-40B4-BE49-F238E27FC236}">
                <a16:creationId xmlns:a16="http://schemas.microsoft.com/office/drawing/2014/main" xmlns="" id="{8DC4C5C5-D0C6-438E-9D0A-8EADE97CC895}"/>
              </a:ext>
            </a:extLst>
          </p:cNvPr>
          <p:cNvSpPr txBox="1">
            <a:spLocks/>
          </p:cNvSpPr>
          <p:nvPr/>
        </p:nvSpPr>
        <p:spPr>
          <a:xfrm>
            <a:off x="224173" y="1067764"/>
            <a:ext cx="4481177" cy="576000"/>
          </a:xfrm>
          <a:prstGeom prst="rect">
            <a:avLst/>
          </a:prstGeom>
          <a:solidFill>
            <a:srgbClr val="C00000"/>
          </a:solidFill>
          <a:ln w="28575">
            <a:solidFill>
              <a:srgbClr val="C00000"/>
            </a:solidFill>
          </a:ln>
        </p:spPr>
        <p:txBody>
          <a:bodyPr wrap="square" tIns="72000" bIns="72000" anchor="ctr" anchorCtr="1">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pPr algn="ctr"/>
            <a:r>
              <a:rPr lang="zh-CN" altLang="en-US" dirty="0">
                <a:solidFill>
                  <a:schemeClr val="bg1"/>
                </a:solidFill>
              </a:rPr>
              <a:t>低代码软件工程生命周期</a:t>
            </a:r>
            <a:endParaRPr lang="en-US" dirty="0">
              <a:solidFill>
                <a:schemeClr val="bg1"/>
              </a:solidFill>
            </a:endParaRPr>
          </a:p>
        </p:txBody>
      </p:sp>
    </p:spTree>
    <p:custDataLst>
      <p:tags r:id="rId1"/>
    </p:custDataLst>
    <p:extLst>
      <p:ext uri="{BB962C8B-B14F-4D97-AF65-F5344CB8AC3E}">
        <p14:creationId xmlns:p14="http://schemas.microsoft.com/office/powerpoint/2010/main" xmlns="" val="14095716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B0038806-EDA4-4DC1-ABD7-E3E6651E1340}"/>
              </a:ext>
            </a:extLst>
          </p:cNvPr>
          <p:cNvSpPr/>
          <p:nvPr/>
        </p:nvSpPr>
        <p:spPr>
          <a:xfrm>
            <a:off x="0" y="0"/>
            <a:ext cx="12192000" cy="89762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b="1" dirty="0">
                <a:latin typeface="黑体" panose="02010609060101010101" pitchFamily="49" charset="-122"/>
                <a:ea typeface="黑体" panose="02010609060101010101" pitchFamily="49" charset="-122"/>
              </a:rPr>
              <a:t>      </a:t>
            </a:r>
            <a:r>
              <a:rPr lang="zh-CN" altLang="en-US" sz="3600" b="1" dirty="0">
                <a:latin typeface="微软雅黑" panose="020B0503020204020204" pitchFamily="34" charset="-122"/>
                <a:ea typeface="微软雅黑" panose="020B0503020204020204" pitchFamily="34" charset="-122"/>
              </a:rPr>
              <a:t>低代码软件工程</a:t>
            </a:r>
          </a:p>
        </p:txBody>
      </p:sp>
      <p:pic>
        <p:nvPicPr>
          <p:cNvPr id="7" name="图片 6">
            <a:extLst>
              <a:ext uri="{FF2B5EF4-FFF2-40B4-BE49-F238E27FC236}">
                <a16:creationId xmlns:a16="http://schemas.microsoft.com/office/drawing/2014/main" xmlns="" id="{617FA88E-6A22-4EBD-92DB-53685667025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389" y="0"/>
            <a:ext cx="922789" cy="897622"/>
          </a:xfrm>
          <a:prstGeom prst="rect">
            <a:avLst/>
          </a:prstGeom>
          <a:solidFill>
            <a:schemeClr val="accent1"/>
          </a:solidFill>
        </p:spPr>
      </p:pic>
      <p:sp>
        <p:nvSpPr>
          <p:cNvPr id="9" name="文本框 8">
            <a:extLst>
              <a:ext uri="{FF2B5EF4-FFF2-40B4-BE49-F238E27FC236}">
                <a16:creationId xmlns:a16="http://schemas.microsoft.com/office/drawing/2014/main" xmlns="" id="{4C51795F-9E82-447E-BAE7-E4DE2100A0BF}"/>
              </a:ext>
            </a:extLst>
          </p:cNvPr>
          <p:cNvSpPr txBox="1"/>
          <p:nvPr/>
        </p:nvSpPr>
        <p:spPr>
          <a:xfrm>
            <a:off x="224173" y="1813906"/>
            <a:ext cx="11763695" cy="5355312"/>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a:t>代码自动生成技术</a:t>
            </a:r>
          </a:p>
          <a:p>
            <a:pPr marL="285750" indent="-285750">
              <a:buFont typeface="Wingdings" panose="05000000000000000000" pitchFamily="2" charset="2"/>
              <a:buChar char="l"/>
            </a:pPr>
            <a:endParaRPr lang="en-US" altLang="zh-CN" dirty="0">
              <a:latin typeface="Times New Roman" panose="02020603050405020304" pitchFamily="18" charset="0"/>
            </a:endParaRPr>
          </a:p>
          <a:p>
            <a:r>
              <a:rPr lang="zh-CN" altLang="en-US" dirty="0"/>
              <a:t>自动化代码和脚本生成技术的引入，让低代码时代的软件全生命周期在传统编码开发的基础上有所改变：</a:t>
            </a:r>
            <a:endParaRPr lang="en-US" altLang="zh-CN" dirty="0"/>
          </a:p>
          <a:p>
            <a:endParaRPr lang="en-US" altLang="zh-CN" dirty="0">
              <a:latin typeface="Times New Roman" panose="02020603050405020304" pitchFamily="18" charset="0"/>
            </a:endParaRPr>
          </a:p>
          <a:p>
            <a:r>
              <a:rPr lang="zh-CN" altLang="en-US" u="sng" dirty="0">
                <a:highlight>
                  <a:srgbClr val="FFFF00"/>
                </a:highlight>
              </a:rPr>
              <a:t>需求分析阶段</a:t>
            </a:r>
            <a:r>
              <a:rPr lang="zh-CN" altLang="en-US" dirty="0"/>
              <a:t>，开发方可将需求分析的重点定位于项目范围界定、关键业务流程梳理和项目计划上。不再启动“可丢弃”的原型设计工作。</a:t>
            </a:r>
          </a:p>
          <a:p>
            <a:endParaRPr lang="en-US" altLang="zh-CN" dirty="0"/>
          </a:p>
          <a:p>
            <a:r>
              <a:rPr lang="zh-CN" altLang="en-US" dirty="0"/>
              <a:t>将设计和开发阶段合并，开发方可直接基于低代码平台上的可视化设计界面，对开发成果进行讨论和检查，不再需要专门的设计阶段，做到</a:t>
            </a:r>
            <a:r>
              <a:rPr lang="zh-CN" altLang="en-US" b="1" u="sng" dirty="0">
                <a:highlight>
                  <a:srgbClr val="FFFF00"/>
                </a:highlight>
              </a:rPr>
              <a:t>设计即开发</a:t>
            </a:r>
            <a:r>
              <a:rPr lang="zh-CN" altLang="en-US" dirty="0"/>
              <a:t>。因为开发速度得到了成倍提升，开发方需提升迭代速度，争取在第一个冲刺即拿出可以和需求方沟通的可运行应用。与原型不同，此时的应用不会被丢弃，而是作为最终成果得到保留。</a:t>
            </a:r>
          </a:p>
          <a:p>
            <a:endParaRPr lang="en-US" altLang="zh-CN" dirty="0"/>
          </a:p>
          <a:p>
            <a:r>
              <a:rPr lang="zh-CN" altLang="en-US" dirty="0"/>
              <a:t>低代码平台提供了大量开箱即用的组件，</a:t>
            </a:r>
            <a:r>
              <a:rPr lang="zh-CN" altLang="en-US" b="1" u="sng" dirty="0">
                <a:highlight>
                  <a:srgbClr val="FFFF00"/>
                </a:highlight>
              </a:rPr>
              <a:t>设计和开发过程</a:t>
            </a:r>
            <a:r>
              <a:rPr lang="zh-CN" altLang="en-US" dirty="0"/>
              <a:t>中的人工操作大幅减少，这通常意味着投入测试的应用质量比传统编码开发更稳定、</a:t>
            </a:r>
            <a:r>
              <a:rPr lang="en-US" altLang="zh-CN" dirty="0"/>
              <a:t>Bug</a:t>
            </a:r>
            <a:r>
              <a:rPr lang="zh-CN" altLang="en-US" dirty="0"/>
              <a:t>更少。开发方可酌情</a:t>
            </a:r>
            <a:r>
              <a:rPr lang="zh-CN" altLang="en-US" b="1" u="sng" dirty="0">
                <a:highlight>
                  <a:srgbClr val="FFFF00"/>
                </a:highlight>
              </a:rPr>
              <a:t>缩减测试</a:t>
            </a:r>
            <a:r>
              <a:rPr lang="zh-CN" altLang="en-US" dirty="0"/>
              <a:t>投入，进一步提升交付速度，缩减成本投入。</a:t>
            </a:r>
          </a:p>
          <a:p>
            <a:endParaRPr lang="en-US" altLang="zh-CN" dirty="0"/>
          </a:p>
          <a:p>
            <a:r>
              <a:rPr lang="zh-CN" altLang="en-US" b="1" u="sng" dirty="0">
                <a:highlight>
                  <a:srgbClr val="FFFF00"/>
                </a:highlight>
              </a:rPr>
              <a:t>部署阶段</a:t>
            </a:r>
            <a:r>
              <a:rPr lang="zh-CN" altLang="en-US" dirty="0"/>
              <a:t>的大量人工操作被可视化操作替代，开发方一方面可以缩短部署阶段的时间计划，另一方面也可以更方便、更快速完成测试环境、仿真验证环境、线上验证环境的构建，进一步细化发布测试和验证测试的流程，提升项目的可控性。</a:t>
            </a:r>
            <a:endParaRPr lang="en-US" altLang="zh-CN" dirty="0">
              <a:latin typeface="Times New Roman" panose="02020603050405020304" pitchFamily="18" charset="0"/>
            </a:endParaRPr>
          </a:p>
          <a:p>
            <a:endParaRPr lang="en-US" altLang="zh-CN" dirty="0">
              <a:latin typeface="Times New Roman" panose="02020603050405020304" pitchFamily="18" charset="0"/>
            </a:endParaRPr>
          </a:p>
          <a:p>
            <a:endParaRPr lang="en-US" altLang="zh-CN" dirty="0">
              <a:latin typeface="Times New Roman" panose="02020603050405020304" pitchFamily="18" charset="0"/>
            </a:endParaRPr>
          </a:p>
        </p:txBody>
      </p:sp>
      <p:sp>
        <p:nvSpPr>
          <p:cNvPr id="8" name="Title 4">
            <a:extLst>
              <a:ext uri="{FF2B5EF4-FFF2-40B4-BE49-F238E27FC236}">
                <a16:creationId xmlns:a16="http://schemas.microsoft.com/office/drawing/2014/main" xmlns="" id="{8DC4C5C5-D0C6-438E-9D0A-8EADE97CC895}"/>
              </a:ext>
            </a:extLst>
          </p:cNvPr>
          <p:cNvSpPr txBox="1">
            <a:spLocks/>
          </p:cNvSpPr>
          <p:nvPr/>
        </p:nvSpPr>
        <p:spPr>
          <a:xfrm>
            <a:off x="224173" y="1067764"/>
            <a:ext cx="4481177" cy="576000"/>
          </a:xfrm>
          <a:prstGeom prst="rect">
            <a:avLst/>
          </a:prstGeom>
          <a:solidFill>
            <a:srgbClr val="C00000"/>
          </a:solidFill>
          <a:ln w="28575">
            <a:solidFill>
              <a:srgbClr val="C00000"/>
            </a:solidFill>
          </a:ln>
        </p:spPr>
        <p:txBody>
          <a:bodyPr wrap="square" tIns="72000" bIns="72000" anchor="ctr" anchorCtr="1">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pPr algn="ctr"/>
            <a:r>
              <a:rPr lang="zh-CN" altLang="en-US" dirty="0">
                <a:solidFill>
                  <a:schemeClr val="bg1"/>
                </a:solidFill>
              </a:rPr>
              <a:t>低代码软件工程生命周期</a:t>
            </a:r>
            <a:endParaRPr lang="en-US" dirty="0">
              <a:solidFill>
                <a:schemeClr val="bg1"/>
              </a:solidFill>
            </a:endParaRPr>
          </a:p>
        </p:txBody>
      </p:sp>
    </p:spTree>
    <p:custDataLst>
      <p:tags r:id="rId1"/>
    </p:custDataLst>
    <p:extLst>
      <p:ext uri="{BB962C8B-B14F-4D97-AF65-F5344CB8AC3E}">
        <p14:creationId xmlns:p14="http://schemas.microsoft.com/office/powerpoint/2010/main" xmlns="" val="41427094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B0038806-EDA4-4DC1-ABD7-E3E6651E1340}"/>
              </a:ext>
            </a:extLst>
          </p:cNvPr>
          <p:cNvSpPr/>
          <p:nvPr/>
        </p:nvSpPr>
        <p:spPr>
          <a:xfrm>
            <a:off x="0" y="0"/>
            <a:ext cx="12192000" cy="89762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b="1" dirty="0">
                <a:latin typeface="黑体" panose="02010609060101010101" pitchFamily="49" charset="-122"/>
                <a:ea typeface="黑体" panose="02010609060101010101" pitchFamily="49" charset="-122"/>
              </a:rPr>
              <a:t>      </a:t>
            </a:r>
            <a:r>
              <a:rPr lang="zh-CN" altLang="en-US" sz="3600" b="1" dirty="0">
                <a:latin typeface="微软雅黑" panose="020B0503020204020204" pitchFamily="34" charset="-122"/>
                <a:ea typeface="微软雅黑" panose="020B0503020204020204" pitchFamily="34" charset="-122"/>
              </a:rPr>
              <a:t>低代码软件工程</a:t>
            </a:r>
          </a:p>
        </p:txBody>
      </p:sp>
      <p:pic>
        <p:nvPicPr>
          <p:cNvPr id="7" name="图片 6">
            <a:extLst>
              <a:ext uri="{FF2B5EF4-FFF2-40B4-BE49-F238E27FC236}">
                <a16:creationId xmlns:a16="http://schemas.microsoft.com/office/drawing/2014/main" xmlns="" id="{617FA88E-6A22-4EBD-92DB-53685667025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389" y="0"/>
            <a:ext cx="922789" cy="897622"/>
          </a:xfrm>
          <a:prstGeom prst="rect">
            <a:avLst/>
          </a:prstGeom>
          <a:solidFill>
            <a:schemeClr val="accent1"/>
          </a:solidFill>
        </p:spPr>
      </p:pic>
      <p:sp>
        <p:nvSpPr>
          <p:cNvPr id="8" name="Title 4">
            <a:extLst>
              <a:ext uri="{FF2B5EF4-FFF2-40B4-BE49-F238E27FC236}">
                <a16:creationId xmlns:a16="http://schemas.microsoft.com/office/drawing/2014/main" xmlns="" id="{8DC4C5C5-D0C6-438E-9D0A-8EADE97CC895}"/>
              </a:ext>
            </a:extLst>
          </p:cNvPr>
          <p:cNvSpPr txBox="1">
            <a:spLocks/>
          </p:cNvSpPr>
          <p:nvPr/>
        </p:nvSpPr>
        <p:spPr>
          <a:xfrm>
            <a:off x="224173" y="1067764"/>
            <a:ext cx="4481177" cy="576000"/>
          </a:xfrm>
          <a:prstGeom prst="rect">
            <a:avLst/>
          </a:prstGeom>
          <a:solidFill>
            <a:srgbClr val="C00000"/>
          </a:solidFill>
          <a:ln w="28575">
            <a:solidFill>
              <a:srgbClr val="C00000"/>
            </a:solidFill>
          </a:ln>
        </p:spPr>
        <p:txBody>
          <a:bodyPr wrap="square" tIns="72000" bIns="72000" anchor="ctr" anchorCtr="1">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pPr algn="ctr"/>
            <a:r>
              <a:rPr lang="zh-CN" altLang="en-US" dirty="0">
                <a:solidFill>
                  <a:schemeClr val="bg1"/>
                </a:solidFill>
              </a:rPr>
              <a:t>低代码软件工程生命周期</a:t>
            </a:r>
            <a:endParaRPr lang="en-US" dirty="0">
              <a:solidFill>
                <a:schemeClr val="bg1"/>
              </a:solidFill>
            </a:endParaRPr>
          </a:p>
        </p:txBody>
      </p:sp>
      <p:pic>
        <p:nvPicPr>
          <p:cNvPr id="30722" name="Picture 2" descr="image.86b188.png">
            <a:extLst>
              <a:ext uri="{FF2B5EF4-FFF2-40B4-BE49-F238E27FC236}">
                <a16:creationId xmlns:a16="http://schemas.microsoft.com/office/drawing/2014/main" xmlns="" id="{BFD0910D-F2B7-4159-9AF9-08BE64D8C691}"/>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096000" y="1355764"/>
            <a:ext cx="5579130" cy="4970477"/>
          </a:xfrm>
          <a:prstGeom prst="rect">
            <a:avLst/>
          </a:prstGeom>
          <a:noFill/>
          <a:extLst>
            <a:ext uri="{909E8E84-426E-40DD-AFC4-6F175D3DCCD1}">
              <a14:hiddenFill xmlns:a14="http://schemas.microsoft.com/office/drawing/2010/main" xmlns="">
                <a:solidFill>
                  <a:srgbClr val="FFFFFF"/>
                </a:solidFill>
              </a14:hiddenFill>
            </a:ext>
          </a:extLst>
        </p:spPr>
      </p:pic>
      <p:sp>
        <p:nvSpPr>
          <p:cNvPr id="2" name="文本框 1">
            <a:extLst>
              <a:ext uri="{FF2B5EF4-FFF2-40B4-BE49-F238E27FC236}">
                <a16:creationId xmlns:a16="http://schemas.microsoft.com/office/drawing/2014/main" xmlns="" id="{8DAFE34F-AB99-4A2C-B367-5E0FF0569E42}"/>
              </a:ext>
            </a:extLst>
          </p:cNvPr>
          <p:cNvSpPr txBox="1"/>
          <p:nvPr/>
        </p:nvSpPr>
        <p:spPr>
          <a:xfrm>
            <a:off x="224173" y="2096917"/>
            <a:ext cx="4993779" cy="3693319"/>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a:t>需求分析</a:t>
            </a:r>
          </a:p>
          <a:p>
            <a:endParaRPr lang="en-US" altLang="zh-CN" dirty="0"/>
          </a:p>
          <a:p>
            <a:r>
              <a:rPr lang="zh-CN" altLang="en-US" dirty="0"/>
              <a:t>低代码缩短从原型确认到部署上线的全过程，显著提升了软件迭代的速度。</a:t>
            </a:r>
            <a:endParaRPr lang="en-US" altLang="zh-CN" dirty="0"/>
          </a:p>
          <a:p>
            <a:endParaRPr lang="en-US" altLang="zh-CN" dirty="0"/>
          </a:p>
          <a:p>
            <a:r>
              <a:rPr lang="zh-CN" altLang="en-US" dirty="0"/>
              <a:t>低代码时代的需求分析可以进行一定程度的简化。因为直观的可视化界面代替了需求方难以理解的源代码， 开发团队可以直接使用低代码平台的可视化设计界面，展示页面效果和业务处理逻辑。</a:t>
            </a:r>
            <a:endParaRPr lang="en-US" altLang="zh-CN" dirty="0"/>
          </a:p>
          <a:p>
            <a:endParaRPr lang="en-US" altLang="zh-CN" dirty="0"/>
          </a:p>
          <a:p>
            <a:r>
              <a:rPr lang="zh-CN" altLang="en-US" dirty="0"/>
              <a:t>这就意味着，需求分析阶段将不再需要开发可丢弃的原型来完成功能和设计方面的验证，而是将其转移到设计与开发阶段。</a:t>
            </a:r>
            <a:endParaRPr lang="en-US" altLang="zh-CN" dirty="0"/>
          </a:p>
        </p:txBody>
      </p:sp>
    </p:spTree>
    <p:custDataLst>
      <p:tags r:id="rId1"/>
    </p:custDataLst>
    <p:extLst>
      <p:ext uri="{BB962C8B-B14F-4D97-AF65-F5344CB8AC3E}">
        <p14:creationId xmlns:p14="http://schemas.microsoft.com/office/powerpoint/2010/main" xmlns="" val="1070539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4">
            <a:extLst>
              <a:ext uri="{FF2B5EF4-FFF2-40B4-BE49-F238E27FC236}">
                <a16:creationId xmlns:a16="http://schemas.microsoft.com/office/drawing/2014/main" xmlns="" id="{8FC66EEE-A3A8-4C10-BF22-D7C951C3DC1B}"/>
              </a:ext>
            </a:extLst>
          </p:cNvPr>
          <p:cNvSpPr txBox="1">
            <a:spLocks/>
          </p:cNvSpPr>
          <p:nvPr/>
        </p:nvSpPr>
        <p:spPr>
          <a:xfrm>
            <a:off x="224174" y="1151654"/>
            <a:ext cx="3802542" cy="576000"/>
          </a:xfrm>
          <a:prstGeom prst="rect">
            <a:avLst/>
          </a:prstGeom>
          <a:solidFill>
            <a:srgbClr val="C00000"/>
          </a:solidFill>
          <a:ln w="28575">
            <a:solidFill>
              <a:srgbClr val="C00000"/>
            </a:solidFill>
          </a:ln>
        </p:spPr>
        <p:txBody>
          <a:bodyPr wrap="square">
            <a:norm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pPr algn="ctr"/>
            <a:r>
              <a:rPr lang="zh-CN" altLang="en-US" dirty="0">
                <a:solidFill>
                  <a:schemeClr val="bg1"/>
                </a:solidFill>
              </a:rPr>
              <a:t>解决方案</a:t>
            </a:r>
            <a:r>
              <a:rPr lang="en-US" altLang="zh-CN" dirty="0">
                <a:solidFill>
                  <a:schemeClr val="bg1"/>
                </a:solidFill>
              </a:rPr>
              <a:t>:</a:t>
            </a:r>
            <a:r>
              <a:rPr lang="zh-CN" altLang="en-US" dirty="0">
                <a:solidFill>
                  <a:schemeClr val="bg1"/>
                </a:solidFill>
              </a:rPr>
              <a:t>软件工程</a:t>
            </a:r>
            <a:endParaRPr lang="en-US" dirty="0">
              <a:solidFill>
                <a:schemeClr val="bg1"/>
              </a:solidFill>
            </a:endParaRPr>
          </a:p>
        </p:txBody>
      </p:sp>
      <p:sp>
        <p:nvSpPr>
          <p:cNvPr id="3" name="矩形 2">
            <a:extLst>
              <a:ext uri="{FF2B5EF4-FFF2-40B4-BE49-F238E27FC236}">
                <a16:creationId xmlns:a16="http://schemas.microsoft.com/office/drawing/2014/main" xmlns="" id="{B0038806-EDA4-4DC1-ABD7-E3E6651E1340}"/>
              </a:ext>
            </a:extLst>
          </p:cNvPr>
          <p:cNvSpPr/>
          <p:nvPr/>
        </p:nvSpPr>
        <p:spPr>
          <a:xfrm>
            <a:off x="0" y="0"/>
            <a:ext cx="12192000" cy="89762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b="1" dirty="0">
                <a:latin typeface="黑体" panose="02010609060101010101" pitchFamily="49" charset="-122"/>
                <a:ea typeface="黑体" panose="02010609060101010101" pitchFamily="49" charset="-122"/>
              </a:rPr>
              <a:t>     </a:t>
            </a:r>
            <a:r>
              <a:rPr lang="zh-CN" altLang="en-US" sz="3600" b="1" dirty="0">
                <a:latin typeface="微软雅黑" panose="020B0503020204020204" pitchFamily="34" charset="-122"/>
                <a:ea typeface="微软雅黑" panose="020B0503020204020204" pitchFamily="34" charset="-122"/>
              </a:rPr>
              <a:t>低代码软件工程</a:t>
            </a:r>
            <a:endParaRPr lang="zh-CN" altLang="en-US" sz="3600" b="1" dirty="0">
              <a:latin typeface="黑体" panose="02010609060101010101" pitchFamily="49" charset="-122"/>
              <a:ea typeface="黑体" panose="02010609060101010101" pitchFamily="49" charset="-122"/>
            </a:endParaRPr>
          </a:p>
        </p:txBody>
      </p:sp>
      <p:pic>
        <p:nvPicPr>
          <p:cNvPr id="7" name="图片 6">
            <a:extLst>
              <a:ext uri="{FF2B5EF4-FFF2-40B4-BE49-F238E27FC236}">
                <a16:creationId xmlns:a16="http://schemas.microsoft.com/office/drawing/2014/main" xmlns="" id="{617FA88E-6A22-4EBD-92DB-53685667025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389" y="0"/>
            <a:ext cx="922789" cy="897622"/>
          </a:xfrm>
          <a:prstGeom prst="rect">
            <a:avLst/>
          </a:prstGeom>
          <a:solidFill>
            <a:schemeClr val="accent1"/>
          </a:solidFill>
        </p:spPr>
      </p:pic>
      <p:sp>
        <p:nvSpPr>
          <p:cNvPr id="4" name="矩形 3">
            <a:extLst>
              <a:ext uri="{FF2B5EF4-FFF2-40B4-BE49-F238E27FC236}">
                <a16:creationId xmlns:a16="http://schemas.microsoft.com/office/drawing/2014/main" xmlns="" id="{938A7B1C-6325-4789-84B0-A46973C8C737}"/>
              </a:ext>
            </a:extLst>
          </p:cNvPr>
          <p:cNvSpPr/>
          <p:nvPr/>
        </p:nvSpPr>
        <p:spPr>
          <a:xfrm>
            <a:off x="4026716" y="1150517"/>
            <a:ext cx="2508308" cy="57638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Times New Roman" panose="02020603050405020304" pitchFamily="18" charset="0"/>
                <a:cs typeface="Times New Roman" panose="02020603050405020304" pitchFamily="18" charset="0"/>
              </a:rPr>
              <a:t>NATO 1968</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xmlns="" id="{89874821-277C-42C8-AF22-020F12B27C7A}"/>
              </a:ext>
            </a:extLst>
          </p:cNvPr>
          <p:cNvSpPr txBox="1"/>
          <p:nvPr/>
        </p:nvSpPr>
        <p:spPr>
          <a:xfrm>
            <a:off x="218114" y="1990461"/>
            <a:ext cx="11752976" cy="830997"/>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400" dirty="0">
                <a:latin typeface="Times New Roman" panose="02020603050405020304" pitchFamily="18" charset="0"/>
                <a:cs typeface="Times New Roman" panose="02020603050405020304" pitchFamily="18" charset="0"/>
              </a:rPr>
              <a:t>在</a:t>
            </a:r>
            <a:r>
              <a:rPr lang="en-US" altLang="zh-CN" sz="2400" dirty="0">
                <a:latin typeface="Times New Roman" panose="02020603050405020304" pitchFamily="18" charset="0"/>
                <a:cs typeface="Times New Roman" panose="02020603050405020304" pitchFamily="18" charset="0"/>
              </a:rPr>
              <a:t>NATO 1968</a:t>
            </a:r>
            <a:r>
              <a:rPr lang="zh-CN" altLang="en-US" sz="2400" dirty="0">
                <a:latin typeface="Times New Roman" panose="02020603050405020304" pitchFamily="18" charset="0"/>
                <a:cs typeface="Times New Roman" panose="02020603050405020304" pitchFamily="18" charset="0"/>
              </a:rPr>
              <a:t>上，先后制定并发布了</a:t>
            </a:r>
            <a:r>
              <a:rPr lang="en-US" altLang="zh-CN" sz="2400" dirty="0">
                <a:latin typeface="Times New Roman" panose="02020603050405020304" pitchFamily="18" charset="0"/>
                <a:cs typeface="Times New Roman" panose="02020603050405020304" pitchFamily="18" charset="0"/>
              </a:rPr>
              <a:t>《Software Engineering》</a:t>
            </a:r>
            <a:r>
              <a:rPr lang="zh-CN" altLang="en-US" sz="2400" dirty="0">
                <a:latin typeface="Times New Roman" panose="02020603050405020304" pitchFamily="18" charset="0"/>
                <a:cs typeface="Times New Roman" panose="02020603050405020304" pitchFamily="18" charset="0"/>
              </a:rPr>
              <a:t>与</a:t>
            </a:r>
            <a:r>
              <a:rPr lang="en-US" altLang="zh-CN" sz="2400" dirty="0">
                <a:latin typeface="Times New Roman" panose="02020603050405020304" pitchFamily="18" charset="0"/>
                <a:cs typeface="Times New Roman" panose="02020603050405020304" pitchFamily="18" charset="0"/>
              </a:rPr>
              <a:t>《Software Engineering Techniques》</a:t>
            </a:r>
            <a:r>
              <a:rPr lang="zh-CN" altLang="en-US" sz="2400" dirty="0">
                <a:latin typeface="Times New Roman" panose="02020603050405020304" pitchFamily="18" charset="0"/>
                <a:cs typeface="Times New Roman" panose="02020603050405020304" pitchFamily="18" charset="0"/>
              </a:rPr>
              <a:t>两本会议集，宣告了</a:t>
            </a:r>
            <a:r>
              <a:rPr lang="zh-CN" altLang="en-US" sz="2400" b="1" dirty="0">
                <a:solidFill>
                  <a:srgbClr val="C00000"/>
                </a:solidFill>
                <a:latin typeface="Times New Roman" panose="02020603050405020304" pitchFamily="18" charset="0"/>
                <a:cs typeface="Times New Roman" panose="02020603050405020304" pitchFamily="18" charset="0"/>
              </a:rPr>
              <a:t>软件工程的诞生</a:t>
            </a:r>
            <a:endParaRPr lang="zh-CN" altLang="en-US" sz="2400" b="1" dirty="0">
              <a:solidFill>
                <a:srgbClr val="C00000"/>
              </a:solidFill>
            </a:endParaRPr>
          </a:p>
        </p:txBody>
      </p:sp>
      <p:pic>
        <p:nvPicPr>
          <p:cNvPr id="2" name="图片 1">
            <a:extLst>
              <a:ext uri="{FF2B5EF4-FFF2-40B4-BE49-F238E27FC236}">
                <a16:creationId xmlns:a16="http://schemas.microsoft.com/office/drawing/2014/main" xmlns="" id="{67758526-8391-4F02-8EF1-2EE847C4DACF}"/>
              </a:ext>
            </a:extLst>
          </p:cNvPr>
          <p:cNvPicPr>
            <a:picLocks noChangeAspect="1"/>
          </p:cNvPicPr>
          <p:nvPr/>
        </p:nvPicPr>
        <p:blipFill>
          <a:blip r:embed="rId4"/>
          <a:stretch>
            <a:fillRect/>
          </a:stretch>
        </p:blipFill>
        <p:spPr>
          <a:xfrm>
            <a:off x="469783" y="3075490"/>
            <a:ext cx="1691148" cy="2556387"/>
          </a:xfrm>
          <a:prstGeom prst="rect">
            <a:avLst/>
          </a:prstGeom>
        </p:spPr>
      </p:pic>
      <p:pic>
        <p:nvPicPr>
          <p:cNvPr id="13" name="图片 12">
            <a:extLst>
              <a:ext uri="{FF2B5EF4-FFF2-40B4-BE49-F238E27FC236}">
                <a16:creationId xmlns:a16="http://schemas.microsoft.com/office/drawing/2014/main" xmlns="" id="{7F75E1FD-0AC1-4FEA-826C-08403AA794E2}"/>
              </a:ext>
            </a:extLst>
          </p:cNvPr>
          <p:cNvPicPr>
            <a:picLocks noChangeAspect="1"/>
          </p:cNvPicPr>
          <p:nvPr/>
        </p:nvPicPr>
        <p:blipFill>
          <a:blip r:embed="rId5"/>
          <a:stretch>
            <a:fillRect/>
          </a:stretch>
        </p:blipFill>
        <p:spPr>
          <a:xfrm>
            <a:off x="3513492" y="3075490"/>
            <a:ext cx="1767378" cy="2556387"/>
          </a:xfrm>
          <a:prstGeom prst="rect">
            <a:avLst/>
          </a:prstGeom>
        </p:spPr>
      </p:pic>
      <p:pic>
        <p:nvPicPr>
          <p:cNvPr id="15" name="图片 14">
            <a:extLst>
              <a:ext uri="{FF2B5EF4-FFF2-40B4-BE49-F238E27FC236}">
                <a16:creationId xmlns:a16="http://schemas.microsoft.com/office/drawing/2014/main" xmlns="" id="{30A5A012-D881-47C6-BA5D-07ED5205EFDE}"/>
              </a:ext>
            </a:extLst>
          </p:cNvPr>
          <p:cNvPicPr>
            <a:picLocks noChangeAspect="1"/>
          </p:cNvPicPr>
          <p:nvPr/>
        </p:nvPicPr>
        <p:blipFill>
          <a:blip r:embed="rId6"/>
          <a:stretch>
            <a:fillRect/>
          </a:stretch>
        </p:blipFill>
        <p:spPr>
          <a:xfrm>
            <a:off x="6433329" y="3835301"/>
            <a:ext cx="3059461" cy="1931149"/>
          </a:xfrm>
          <a:prstGeom prst="rect">
            <a:avLst/>
          </a:prstGeom>
        </p:spPr>
      </p:pic>
      <p:pic>
        <p:nvPicPr>
          <p:cNvPr id="16" name="图片 15">
            <a:extLst>
              <a:ext uri="{FF2B5EF4-FFF2-40B4-BE49-F238E27FC236}">
                <a16:creationId xmlns:a16="http://schemas.microsoft.com/office/drawing/2014/main" xmlns="" id="{F65B673E-B0B7-40D7-BF58-8C4BB2E1BA37}"/>
              </a:ext>
            </a:extLst>
          </p:cNvPr>
          <p:cNvPicPr>
            <a:picLocks noChangeAspect="1"/>
          </p:cNvPicPr>
          <p:nvPr/>
        </p:nvPicPr>
        <p:blipFill>
          <a:blip r:embed="rId7"/>
          <a:stretch>
            <a:fillRect/>
          </a:stretch>
        </p:blipFill>
        <p:spPr>
          <a:xfrm>
            <a:off x="9492790" y="2912697"/>
            <a:ext cx="2331250" cy="3322031"/>
          </a:xfrm>
          <a:prstGeom prst="rect">
            <a:avLst/>
          </a:prstGeom>
        </p:spPr>
      </p:pic>
      <p:sp>
        <p:nvSpPr>
          <p:cNvPr id="17" name="文本框 16">
            <a:extLst>
              <a:ext uri="{FF2B5EF4-FFF2-40B4-BE49-F238E27FC236}">
                <a16:creationId xmlns:a16="http://schemas.microsoft.com/office/drawing/2014/main" xmlns="" id="{73E81ADA-7AD1-4398-A90E-13341DC737AD}"/>
              </a:ext>
            </a:extLst>
          </p:cNvPr>
          <p:cNvSpPr txBox="1"/>
          <p:nvPr/>
        </p:nvSpPr>
        <p:spPr>
          <a:xfrm>
            <a:off x="109056" y="5885905"/>
            <a:ext cx="2642533" cy="338554"/>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《Software Engineering》</a:t>
            </a:r>
            <a:endParaRPr lang="zh-CN" altLang="en-US" sz="1600" b="1"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xmlns="" id="{BC66E2D1-29EF-4B99-AC16-4D432E55FCB5}"/>
              </a:ext>
            </a:extLst>
          </p:cNvPr>
          <p:cNvSpPr txBox="1"/>
          <p:nvPr/>
        </p:nvSpPr>
        <p:spPr>
          <a:xfrm>
            <a:off x="2751589" y="5896174"/>
            <a:ext cx="3459707" cy="338554"/>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《Software Engineering Techniques》</a:t>
            </a:r>
            <a:endParaRPr lang="zh-CN" altLang="en-US" sz="1600" b="1" dirty="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xmlns="" id="{83D6FE05-8102-40FF-B92A-35463EA2A1C7}"/>
              </a:ext>
            </a:extLst>
          </p:cNvPr>
          <p:cNvSpPr txBox="1"/>
          <p:nvPr/>
        </p:nvSpPr>
        <p:spPr>
          <a:xfrm>
            <a:off x="6674566" y="5885905"/>
            <a:ext cx="2642533" cy="338554"/>
          </a:xfrm>
          <a:prstGeom prst="rect">
            <a:avLst/>
          </a:prstGeom>
          <a:noFill/>
        </p:spPr>
        <p:txBody>
          <a:bodyPr wrap="square" rtlCol="0">
            <a:spAutoFit/>
          </a:bodyPr>
          <a:lstStyle/>
          <a:p>
            <a:pPr algn="ctr"/>
            <a:r>
              <a:rPr lang="zh-CN" altLang="en-US" sz="1600" b="1" dirty="0">
                <a:latin typeface="Times New Roman" panose="02020603050405020304" pitchFamily="18" charset="0"/>
                <a:cs typeface="Times New Roman" panose="02020603050405020304" pitchFamily="18" charset="0"/>
              </a:rPr>
              <a:t>会议集的写作过程</a:t>
            </a:r>
          </a:p>
        </p:txBody>
      </p:sp>
    </p:spTree>
    <p:custDataLst>
      <p:tags r:id="rId1"/>
    </p:custDataLst>
    <p:extLst>
      <p:ext uri="{BB962C8B-B14F-4D97-AF65-F5344CB8AC3E}">
        <p14:creationId xmlns:p14="http://schemas.microsoft.com/office/powerpoint/2010/main" xmlns="" val="33589655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B0038806-EDA4-4DC1-ABD7-E3E6651E1340}"/>
              </a:ext>
            </a:extLst>
          </p:cNvPr>
          <p:cNvSpPr/>
          <p:nvPr/>
        </p:nvSpPr>
        <p:spPr>
          <a:xfrm>
            <a:off x="0" y="0"/>
            <a:ext cx="12192000" cy="89762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b="1" dirty="0">
                <a:latin typeface="黑体" panose="02010609060101010101" pitchFamily="49" charset="-122"/>
                <a:ea typeface="黑体" panose="02010609060101010101" pitchFamily="49" charset="-122"/>
              </a:rPr>
              <a:t>      </a:t>
            </a:r>
            <a:r>
              <a:rPr lang="zh-CN" altLang="en-US" sz="3600" b="1" dirty="0">
                <a:latin typeface="微软雅黑" panose="020B0503020204020204" pitchFamily="34" charset="-122"/>
                <a:ea typeface="微软雅黑" panose="020B0503020204020204" pitchFamily="34" charset="-122"/>
              </a:rPr>
              <a:t>低代码软件工程</a:t>
            </a:r>
          </a:p>
        </p:txBody>
      </p:sp>
      <p:pic>
        <p:nvPicPr>
          <p:cNvPr id="7" name="图片 6">
            <a:extLst>
              <a:ext uri="{FF2B5EF4-FFF2-40B4-BE49-F238E27FC236}">
                <a16:creationId xmlns:a16="http://schemas.microsoft.com/office/drawing/2014/main" xmlns="" id="{617FA88E-6A22-4EBD-92DB-53685667025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389" y="0"/>
            <a:ext cx="922789" cy="897622"/>
          </a:xfrm>
          <a:prstGeom prst="rect">
            <a:avLst/>
          </a:prstGeom>
          <a:solidFill>
            <a:schemeClr val="accent1"/>
          </a:solidFill>
        </p:spPr>
      </p:pic>
      <p:sp>
        <p:nvSpPr>
          <p:cNvPr id="8" name="Title 4">
            <a:extLst>
              <a:ext uri="{FF2B5EF4-FFF2-40B4-BE49-F238E27FC236}">
                <a16:creationId xmlns:a16="http://schemas.microsoft.com/office/drawing/2014/main" xmlns="" id="{8DC4C5C5-D0C6-438E-9D0A-8EADE97CC895}"/>
              </a:ext>
            </a:extLst>
          </p:cNvPr>
          <p:cNvSpPr txBox="1">
            <a:spLocks/>
          </p:cNvSpPr>
          <p:nvPr/>
        </p:nvSpPr>
        <p:spPr>
          <a:xfrm>
            <a:off x="224173" y="1067764"/>
            <a:ext cx="4481177" cy="576000"/>
          </a:xfrm>
          <a:prstGeom prst="rect">
            <a:avLst/>
          </a:prstGeom>
          <a:solidFill>
            <a:srgbClr val="C00000"/>
          </a:solidFill>
          <a:ln w="28575">
            <a:solidFill>
              <a:srgbClr val="C00000"/>
            </a:solidFill>
          </a:ln>
        </p:spPr>
        <p:txBody>
          <a:bodyPr wrap="square" tIns="72000" bIns="72000" anchor="ctr" anchorCtr="1">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pPr algn="ctr"/>
            <a:r>
              <a:rPr lang="zh-CN" altLang="en-US" dirty="0">
                <a:solidFill>
                  <a:schemeClr val="bg1"/>
                </a:solidFill>
              </a:rPr>
              <a:t>低代码软件工程生命周期</a:t>
            </a:r>
            <a:endParaRPr lang="en-US" dirty="0">
              <a:solidFill>
                <a:schemeClr val="bg1"/>
              </a:solidFill>
            </a:endParaRPr>
          </a:p>
        </p:txBody>
      </p:sp>
      <p:pic>
        <p:nvPicPr>
          <p:cNvPr id="30722" name="Picture 2" descr="image.86b188.png">
            <a:extLst>
              <a:ext uri="{FF2B5EF4-FFF2-40B4-BE49-F238E27FC236}">
                <a16:creationId xmlns:a16="http://schemas.microsoft.com/office/drawing/2014/main" xmlns="" id="{BFD0910D-F2B7-4159-9AF9-08BE64D8C691}"/>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096000" y="1355764"/>
            <a:ext cx="5579130" cy="4970477"/>
          </a:xfrm>
          <a:prstGeom prst="rect">
            <a:avLst/>
          </a:prstGeom>
          <a:noFill/>
          <a:extLst>
            <a:ext uri="{909E8E84-426E-40DD-AFC4-6F175D3DCCD1}">
              <a14:hiddenFill xmlns:a14="http://schemas.microsoft.com/office/drawing/2010/main" xmlns="">
                <a:solidFill>
                  <a:srgbClr val="FFFFFF"/>
                </a:solidFill>
              </a14:hiddenFill>
            </a:ext>
          </a:extLst>
        </p:spPr>
      </p:pic>
      <p:sp>
        <p:nvSpPr>
          <p:cNvPr id="2" name="文本框 1">
            <a:extLst>
              <a:ext uri="{FF2B5EF4-FFF2-40B4-BE49-F238E27FC236}">
                <a16:creationId xmlns:a16="http://schemas.microsoft.com/office/drawing/2014/main" xmlns="" id="{8DAFE34F-AB99-4A2C-B367-5E0FF0569E42}"/>
              </a:ext>
            </a:extLst>
          </p:cNvPr>
          <p:cNvSpPr txBox="1"/>
          <p:nvPr/>
        </p:nvSpPr>
        <p:spPr>
          <a:xfrm>
            <a:off x="224173" y="2231950"/>
            <a:ext cx="5975291" cy="3693319"/>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a:t>设计与开发</a:t>
            </a:r>
          </a:p>
          <a:p>
            <a:endParaRPr lang="en-US" altLang="zh-CN" b="1" dirty="0"/>
          </a:p>
          <a:p>
            <a:r>
              <a:rPr lang="zh-CN" altLang="en-US" dirty="0"/>
              <a:t>“软件第一、文档第二”是敏捷项目管理的核心诉求，然而在编码开发方式下，开发团队依然需要通过</a:t>
            </a:r>
            <a:r>
              <a:rPr lang="en-US" altLang="zh-CN" dirty="0"/>
              <a:t>UX</a:t>
            </a:r>
            <a:r>
              <a:rPr lang="zh-CN" altLang="en-US" dirty="0"/>
              <a:t>原型、业务流程图等无法直接运行的文档，与需求方进行沟通确认。造成这种情况的主要原因是开发阶段产出的</a:t>
            </a:r>
            <a:r>
              <a:rPr lang="zh-CN" altLang="en-US" b="1" u="sng" dirty="0">
                <a:highlight>
                  <a:srgbClr val="FFFF00"/>
                </a:highlight>
              </a:rPr>
              <a:t>代码易读性差</a:t>
            </a:r>
            <a:r>
              <a:rPr lang="zh-CN" altLang="en-US" dirty="0"/>
              <a:t>，</a:t>
            </a:r>
            <a:r>
              <a:rPr lang="zh-CN" altLang="en-US" b="1" u="sng" dirty="0">
                <a:highlight>
                  <a:srgbClr val="FFFF00"/>
                </a:highlight>
              </a:rPr>
              <a:t>评审和检查的技术门槛过高</a:t>
            </a:r>
            <a:r>
              <a:rPr lang="zh-CN" altLang="en-US" dirty="0"/>
              <a:t>。</a:t>
            </a:r>
            <a:endParaRPr lang="en-US" altLang="zh-CN" dirty="0"/>
          </a:p>
          <a:p>
            <a:endParaRPr lang="en-US" altLang="zh-CN" dirty="0"/>
          </a:p>
          <a:p>
            <a:r>
              <a:rPr lang="zh-CN" altLang="en-US" dirty="0"/>
              <a:t>低代码，可直接利用低代码平台的可视化设计界面，</a:t>
            </a:r>
            <a:r>
              <a:rPr lang="zh-CN" altLang="en-US" b="1" u="sng" dirty="0">
                <a:highlight>
                  <a:srgbClr val="FFFF00"/>
                </a:highlight>
              </a:rPr>
              <a:t>直观查看页面的效果和业务处理逻辑</a:t>
            </a:r>
            <a:r>
              <a:rPr lang="zh-CN" altLang="en-US" dirty="0"/>
              <a:t>。设计和开发阶段可以进行合并，简化不必要的中间环节，提升项目的整体效率。</a:t>
            </a:r>
            <a:endParaRPr lang="en-US" altLang="zh-CN" dirty="0"/>
          </a:p>
          <a:p>
            <a:endParaRPr lang="en-US" altLang="zh-CN" dirty="0"/>
          </a:p>
          <a:p>
            <a:r>
              <a:rPr lang="zh-CN" altLang="en-US" dirty="0"/>
              <a:t>此阶段是低代码开发与传统编码开发方式相比的</a:t>
            </a:r>
            <a:r>
              <a:rPr lang="zh-CN" altLang="en-US" b="1" u="sng" dirty="0">
                <a:highlight>
                  <a:srgbClr val="FFFF00"/>
                </a:highlight>
              </a:rPr>
              <a:t>最大改进</a:t>
            </a:r>
            <a:r>
              <a:rPr lang="zh-CN" altLang="en-US" dirty="0"/>
              <a:t>。</a:t>
            </a:r>
          </a:p>
        </p:txBody>
      </p:sp>
    </p:spTree>
    <p:custDataLst>
      <p:tags r:id="rId1"/>
    </p:custDataLst>
    <p:extLst>
      <p:ext uri="{BB962C8B-B14F-4D97-AF65-F5344CB8AC3E}">
        <p14:creationId xmlns:p14="http://schemas.microsoft.com/office/powerpoint/2010/main" xmlns="" val="18423570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B0038806-EDA4-4DC1-ABD7-E3E6651E1340}"/>
              </a:ext>
            </a:extLst>
          </p:cNvPr>
          <p:cNvSpPr/>
          <p:nvPr/>
        </p:nvSpPr>
        <p:spPr>
          <a:xfrm>
            <a:off x="0" y="0"/>
            <a:ext cx="12192000" cy="89762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b="1" dirty="0">
                <a:latin typeface="黑体" panose="02010609060101010101" pitchFamily="49" charset="-122"/>
                <a:ea typeface="黑体" panose="02010609060101010101" pitchFamily="49" charset="-122"/>
              </a:rPr>
              <a:t>      </a:t>
            </a:r>
            <a:r>
              <a:rPr lang="zh-CN" altLang="en-US" sz="3600" b="1" dirty="0">
                <a:latin typeface="微软雅黑" panose="020B0503020204020204" pitchFamily="34" charset="-122"/>
                <a:ea typeface="微软雅黑" panose="020B0503020204020204" pitchFamily="34" charset="-122"/>
              </a:rPr>
              <a:t>低代码软件工程</a:t>
            </a:r>
          </a:p>
        </p:txBody>
      </p:sp>
      <p:pic>
        <p:nvPicPr>
          <p:cNvPr id="7" name="图片 6">
            <a:extLst>
              <a:ext uri="{FF2B5EF4-FFF2-40B4-BE49-F238E27FC236}">
                <a16:creationId xmlns:a16="http://schemas.microsoft.com/office/drawing/2014/main" xmlns="" id="{617FA88E-6A22-4EBD-92DB-53685667025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389" y="0"/>
            <a:ext cx="922789" cy="897622"/>
          </a:xfrm>
          <a:prstGeom prst="rect">
            <a:avLst/>
          </a:prstGeom>
          <a:solidFill>
            <a:schemeClr val="accent1"/>
          </a:solidFill>
        </p:spPr>
      </p:pic>
      <p:sp>
        <p:nvSpPr>
          <p:cNvPr id="8" name="Title 4">
            <a:extLst>
              <a:ext uri="{FF2B5EF4-FFF2-40B4-BE49-F238E27FC236}">
                <a16:creationId xmlns:a16="http://schemas.microsoft.com/office/drawing/2014/main" xmlns="" id="{8DC4C5C5-D0C6-438E-9D0A-8EADE97CC895}"/>
              </a:ext>
            </a:extLst>
          </p:cNvPr>
          <p:cNvSpPr txBox="1">
            <a:spLocks/>
          </p:cNvSpPr>
          <p:nvPr/>
        </p:nvSpPr>
        <p:spPr>
          <a:xfrm>
            <a:off x="224173" y="1067764"/>
            <a:ext cx="4481177" cy="576000"/>
          </a:xfrm>
          <a:prstGeom prst="rect">
            <a:avLst/>
          </a:prstGeom>
          <a:solidFill>
            <a:srgbClr val="C00000"/>
          </a:solidFill>
          <a:ln w="28575">
            <a:solidFill>
              <a:srgbClr val="C00000"/>
            </a:solidFill>
          </a:ln>
        </p:spPr>
        <p:txBody>
          <a:bodyPr wrap="square" tIns="72000" bIns="72000" anchor="ctr" anchorCtr="1">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pPr algn="ctr"/>
            <a:r>
              <a:rPr lang="zh-CN" altLang="en-US" dirty="0">
                <a:solidFill>
                  <a:schemeClr val="bg1"/>
                </a:solidFill>
              </a:rPr>
              <a:t>低代码软件工程生命周期</a:t>
            </a:r>
            <a:endParaRPr lang="en-US" dirty="0">
              <a:solidFill>
                <a:schemeClr val="bg1"/>
              </a:solidFill>
            </a:endParaRPr>
          </a:p>
        </p:txBody>
      </p:sp>
      <p:pic>
        <p:nvPicPr>
          <p:cNvPr id="30722" name="Picture 2" descr="image.86b188.png">
            <a:extLst>
              <a:ext uri="{FF2B5EF4-FFF2-40B4-BE49-F238E27FC236}">
                <a16:creationId xmlns:a16="http://schemas.microsoft.com/office/drawing/2014/main" xmlns="" id="{BFD0910D-F2B7-4159-9AF9-08BE64D8C691}"/>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096000" y="1355764"/>
            <a:ext cx="5579130" cy="4970477"/>
          </a:xfrm>
          <a:prstGeom prst="rect">
            <a:avLst/>
          </a:prstGeom>
          <a:noFill/>
          <a:extLst>
            <a:ext uri="{909E8E84-426E-40DD-AFC4-6F175D3DCCD1}">
              <a14:hiddenFill xmlns:a14="http://schemas.microsoft.com/office/drawing/2010/main" xmlns="">
                <a:solidFill>
                  <a:srgbClr val="FFFFFF"/>
                </a:solidFill>
              </a14:hiddenFill>
            </a:ext>
          </a:extLst>
        </p:spPr>
      </p:pic>
      <p:sp>
        <p:nvSpPr>
          <p:cNvPr id="2" name="文本框 1">
            <a:extLst>
              <a:ext uri="{FF2B5EF4-FFF2-40B4-BE49-F238E27FC236}">
                <a16:creationId xmlns:a16="http://schemas.microsoft.com/office/drawing/2014/main" xmlns="" id="{8DAFE34F-AB99-4A2C-B367-5E0FF0569E42}"/>
              </a:ext>
            </a:extLst>
          </p:cNvPr>
          <p:cNvSpPr txBox="1"/>
          <p:nvPr/>
        </p:nvSpPr>
        <p:spPr>
          <a:xfrm>
            <a:off x="162654" y="2548340"/>
            <a:ext cx="5933346" cy="2585323"/>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a:t>测试</a:t>
            </a:r>
          </a:p>
          <a:p>
            <a:endParaRPr lang="en-US" altLang="zh-CN" dirty="0"/>
          </a:p>
          <a:p>
            <a:r>
              <a:rPr lang="zh-CN" altLang="en-US" dirty="0"/>
              <a:t>使用低代码平台提供的一键部署功能，</a:t>
            </a:r>
            <a:r>
              <a:rPr lang="zh-CN" altLang="en-US" b="1" u="sng" dirty="0">
                <a:highlight>
                  <a:srgbClr val="FFFF00"/>
                </a:highlight>
              </a:rPr>
              <a:t>快速搭建测试环境</a:t>
            </a:r>
            <a:r>
              <a:rPr lang="zh-CN" altLang="en-US" dirty="0"/>
              <a:t>。</a:t>
            </a:r>
            <a:endParaRPr lang="en-US" altLang="zh-CN" dirty="0"/>
          </a:p>
          <a:p>
            <a:endParaRPr lang="en-US" altLang="zh-CN" dirty="0"/>
          </a:p>
          <a:p>
            <a:r>
              <a:rPr lang="zh-CN" altLang="en-US" dirty="0"/>
              <a:t>对于提供私有化部署和桌面开发环境的低代码开发平台来说，将低代码平台的设计器与</a:t>
            </a:r>
            <a:r>
              <a:rPr lang="en-US" altLang="zh-CN" dirty="0"/>
              <a:t>CI/CD</a:t>
            </a:r>
            <a:r>
              <a:rPr lang="zh-CN" altLang="en-US" dirty="0"/>
              <a:t>工具进行集成，以实现“抓取代码”</a:t>
            </a:r>
            <a:r>
              <a:rPr lang="en-US" altLang="zh-CN" dirty="0"/>
              <a:t>+“</a:t>
            </a:r>
            <a:r>
              <a:rPr lang="zh-CN" altLang="en-US" dirty="0"/>
              <a:t>编译生成”</a:t>
            </a:r>
            <a:r>
              <a:rPr lang="en-US" altLang="zh-CN" dirty="0"/>
              <a:t>+“</a:t>
            </a:r>
            <a:r>
              <a:rPr lang="zh-CN" altLang="en-US" dirty="0"/>
              <a:t>发布到测试环境”</a:t>
            </a:r>
            <a:r>
              <a:rPr lang="zh-CN" altLang="en-US" b="1" u="sng" dirty="0">
                <a:highlight>
                  <a:srgbClr val="FFFF00"/>
                </a:highlight>
              </a:rPr>
              <a:t>全程自动化</a:t>
            </a:r>
            <a:r>
              <a:rPr lang="zh-CN" altLang="en-US" dirty="0"/>
              <a:t>的效果，让开发团队的成果在第一时间接受手工测试和自动测试的考验。</a:t>
            </a:r>
          </a:p>
        </p:txBody>
      </p:sp>
    </p:spTree>
    <p:custDataLst>
      <p:tags r:id="rId1"/>
    </p:custDataLst>
    <p:extLst>
      <p:ext uri="{BB962C8B-B14F-4D97-AF65-F5344CB8AC3E}">
        <p14:creationId xmlns:p14="http://schemas.microsoft.com/office/powerpoint/2010/main" xmlns="" val="20806397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B0038806-EDA4-4DC1-ABD7-E3E6651E1340}"/>
              </a:ext>
            </a:extLst>
          </p:cNvPr>
          <p:cNvSpPr/>
          <p:nvPr/>
        </p:nvSpPr>
        <p:spPr>
          <a:xfrm>
            <a:off x="0" y="0"/>
            <a:ext cx="12192000" cy="89762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b="1" dirty="0">
                <a:latin typeface="黑体" panose="02010609060101010101" pitchFamily="49" charset="-122"/>
                <a:ea typeface="黑体" panose="02010609060101010101" pitchFamily="49" charset="-122"/>
              </a:rPr>
              <a:t>      </a:t>
            </a:r>
            <a:r>
              <a:rPr lang="zh-CN" altLang="en-US" sz="3600" b="1" dirty="0">
                <a:latin typeface="微软雅黑" panose="020B0503020204020204" pitchFamily="34" charset="-122"/>
                <a:ea typeface="微软雅黑" panose="020B0503020204020204" pitchFamily="34" charset="-122"/>
              </a:rPr>
              <a:t>低代码软件工程</a:t>
            </a:r>
          </a:p>
        </p:txBody>
      </p:sp>
      <p:pic>
        <p:nvPicPr>
          <p:cNvPr id="7" name="图片 6">
            <a:extLst>
              <a:ext uri="{FF2B5EF4-FFF2-40B4-BE49-F238E27FC236}">
                <a16:creationId xmlns:a16="http://schemas.microsoft.com/office/drawing/2014/main" xmlns="" id="{617FA88E-6A22-4EBD-92DB-53685667025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389" y="0"/>
            <a:ext cx="922789" cy="897622"/>
          </a:xfrm>
          <a:prstGeom prst="rect">
            <a:avLst/>
          </a:prstGeom>
          <a:solidFill>
            <a:schemeClr val="accent1"/>
          </a:solidFill>
        </p:spPr>
      </p:pic>
      <p:sp>
        <p:nvSpPr>
          <p:cNvPr id="8" name="Title 4">
            <a:extLst>
              <a:ext uri="{FF2B5EF4-FFF2-40B4-BE49-F238E27FC236}">
                <a16:creationId xmlns:a16="http://schemas.microsoft.com/office/drawing/2014/main" xmlns="" id="{8DC4C5C5-D0C6-438E-9D0A-8EADE97CC895}"/>
              </a:ext>
            </a:extLst>
          </p:cNvPr>
          <p:cNvSpPr txBox="1">
            <a:spLocks/>
          </p:cNvSpPr>
          <p:nvPr/>
        </p:nvSpPr>
        <p:spPr>
          <a:xfrm>
            <a:off x="224173" y="1067764"/>
            <a:ext cx="4481177" cy="576000"/>
          </a:xfrm>
          <a:prstGeom prst="rect">
            <a:avLst/>
          </a:prstGeom>
          <a:solidFill>
            <a:srgbClr val="C00000"/>
          </a:solidFill>
          <a:ln w="28575">
            <a:solidFill>
              <a:srgbClr val="C00000"/>
            </a:solidFill>
          </a:ln>
        </p:spPr>
        <p:txBody>
          <a:bodyPr wrap="square" tIns="72000" bIns="72000" anchor="ctr" anchorCtr="1">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pPr algn="ctr"/>
            <a:r>
              <a:rPr lang="zh-CN" altLang="en-US" dirty="0">
                <a:solidFill>
                  <a:schemeClr val="bg1"/>
                </a:solidFill>
              </a:rPr>
              <a:t>低代码软件工程生命周期</a:t>
            </a:r>
            <a:endParaRPr lang="en-US" dirty="0">
              <a:solidFill>
                <a:schemeClr val="bg1"/>
              </a:solidFill>
            </a:endParaRPr>
          </a:p>
        </p:txBody>
      </p:sp>
      <p:pic>
        <p:nvPicPr>
          <p:cNvPr id="30722" name="Picture 2" descr="image.86b188.png">
            <a:extLst>
              <a:ext uri="{FF2B5EF4-FFF2-40B4-BE49-F238E27FC236}">
                <a16:creationId xmlns:a16="http://schemas.microsoft.com/office/drawing/2014/main" xmlns="" id="{BFD0910D-F2B7-4159-9AF9-08BE64D8C691}"/>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096000" y="1355764"/>
            <a:ext cx="5579130" cy="4970477"/>
          </a:xfrm>
          <a:prstGeom prst="rect">
            <a:avLst/>
          </a:prstGeom>
          <a:noFill/>
          <a:extLst>
            <a:ext uri="{909E8E84-426E-40DD-AFC4-6F175D3DCCD1}">
              <a14:hiddenFill xmlns:a14="http://schemas.microsoft.com/office/drawing/2010/main" xmlns="">
                <a:solidFill>
                  <a:srgbClr val="FFFFFF"/>
                </a:solidFill>
              </a14:hiddenFill>
            </a:ext>
          </a:extLst>
        </p:spPr>
      </p:pic>
      <p:sp>
        <p:nvSpPr>
          <p:cNvPr id="2" name="文本框 1">
            <a:extLst>
              <a:ext uri="{FF2B5EF4-FFF2-40B4-BE49-F238E27FC236}">
                <a16:creationId xmlns:a16="http://schemas.microsoft.com/office/drawing/2014/main" xmlns="" id="{8DAFE34F-AB99-4A2C-B367-5E0FF0569E42}"/>
              </a:ext>
            </a:extLst>
          </p:cNvPr>
          <p:cNvSpPr txBox="1"/>
          <p:nvPr/>
        </p:nvSpPr>
        <p:spPr>
          <a:xfrm>
            <a:off x="162654" y="2019834"/>
            <a:ext cx="5933346" cy="3970318"/>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a:t>部署</a:t>
            </a:r>
          </a:p>
          <a:p>
            <a:endParaRPr lang="en-US" altLang="zh-CN" b="1" dirty="0"/>
          </a:p>
          <a:p>
            <a:r>
              <a:rPr lang="zh-CN" altLang="en-US" dirty="0"/>
              <a:t>部署与升级是将软件正式呈现给用户的过程。为了降低部署的风险，尤其是数据库差分升级导致的错误，开发团队通常会与运维团队配合，搭建与生产环境高度类似的验证环境，并在此环境上执行升级和验证测试，最终在生产环境上执行的部署操作将严格参照验证环境来执行。</a:t>
            </a:r>
            <a:endParaRPr lang="en-US" altLang="zh-CN" dirty="0"/>
          </a:p>
          <a:p>
            <a:endParaRPr lang="en-US" altLang="zh-CN" dirty="0"/>
          </a:p>
          <a:p>
            <a:r>
              <a:rPr lang="zh-CN" altLang="en-US" dirty="0"/>
              <a:t>低代码，部署和升级工作的可视化程度显著提升，自动生成的部署操作脚本和数据库升级脚本减少了手工操作的失误概率。所以，开发团队仅需要在运维团队搭建的验证环境上，执行一键部署和必要的测试。通过测试后，再将部署的目标环境切换为生产环境，再次执行一键部署即可确保该阶段的质量可控。</a:t>
            </a:r>
            <a:endParaRPr lang="en-US" altLang="zh-CN" b="1" dirty="0"/>
          </a:p>
        </p:txBody>
      </p:sp>
    </p:spTree>
    <p:custDataLst>
      <p:tags r:id="rId1"/>
    </p:custDataLst>
    <p:extLst>
      <p:ext uri="{BB962C8B-B14F-4D97-AF65-F5344CB8AC3E}">
        <p14:creationId xmlns:p14="http://schemas.microsoft.com/office/powerpoint/2010/main" xmlns="" val="27166611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wrap="square">
            <a:normAutofit/>
          </a:bodyPr>
          <a:lstStyle/>
          <a:p>
            <a:pPr lvl="0"/>
            <a:r>
              <a:rPr lang="en-US" dirty="0"/>
              <a:t>Thank You</a:t>
            </a:r>
          </a:p>
        </p:txBody>
      </p:sp>
    </p:spTree>
    <p:custDataLst>
      <p:tags r:id="rId1"/>
    </p:custDataLst>
    <p:extLst>
      <p:ext uri="{BB962C8B-B14F-4D97-AF65-F5344CB8AC3E}">
        <p14:creationId xmlns:p14="http://schemas.microsoft.com/office/powerpoint/2010/main" xmlns="" val="404142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B0038806-EDA4-4DC1-ABD7-E3E6651E1340}"/>
              </a:ext>
            </a:extLst>
          </p:cNvPr>
          <p:cNvSpPr/>
          <p:nvPr/>
        </p:nvSpPr>
        <p:spPr>
          <a:xfrm>
            <a:off x="0" y="0"/>
            <a:ext cx="12192000" cy="89762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b="1" dirty="0">
                <a:latin typeface="黑体" panose="02010609060101010101" pitchFamily="49" charset="-122"/>
                <a:ea typeface="黑体" panose="02010609060101010101" pitchFamily="49" charset="-122"/>
              </a:rPr>
              <a:t>      软件开发模式</a:t>
            </a:r>
          </a:p>
        </p:txBody>
      </p:sp>
      <p:pic>
        <p:nvPicPr>
          <p:cNvPr id="7" name="图片 6">
            <a:extLst>
              <a:ext uri="{FF2B5EF4-FFF2-40B4-BE49-F238E27FC236}">
                <a16:creationId xmlns:a16="http://schemas.microsoft.com/office/drawing/2014/main" xmlns="" id="{617FA88E-6A22-4EBD-92DB-53685667025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389" y="0"/>
            <a:ext cx="922789" cy="897622"/>
          </a:xfrm>
          <a:prstGeom prst="rect">
            <a:avLst/>
          </a:prstGeom>
          <a:solidFill>
            <a:schemeClr val="accent1"/>
          </a:solidFill>
        </p:spPr>
      </p:pic>
      <p:sp>
        <p:nvSpPr>
          <p:cNvPr id="2" name="矩形 1">
            <a:extLst>
              <a:ext uri="{FF2B5EF4-FFF2-40B4-BE49-F238E27FC236}">
                <a16:creationId xmlns:a16="http://schemas.microsoft.com/office/drawing/2014/main" xmlns="" id="{ED12A549-734A-4FAD-97F6-C05B4D808E65}"/>
              </a:ext>
            </a:extLst>
          </p:cNvPr>
          <p:cNvSpPr/>
          <p:nvPr/>
        </p:nvSpPr>
        <p:spPr>
          <a:xfrm>
            <a:off x="931178" y="1166068"/>
            <a:ext cx="2659310" cy="612396"/>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C00000"/>
                </a:solidFill>
              </a:rPr>
              <a:t>什么是软件工程</a:t>
            </a:r>
            <a:r>
              <a:rPr lang="en-US" altLang="zh-CN" sz="2400" b="1" dirty="0">
                <a:solidFill>
                  <a:srgbClr val="C00000"/>
                </a:solidFill>
              </a:rPr>
              <a:t>?</a:t>
            </a:r>
            <a:endParaRPr lang="zh-CN" altLang="en-US" sz="2400" b="1" dirty="0">
              <a:solidFill>
                <a:srgbClr val="C00000"/>
              </a:solidFill>
            </a:endParaRPr>
          </a:p>
        </p:txBody>
      </p:sp>
      <p:sp>
        <p:nvSpPr>
          <p:cNvPr id="6" name="矩形 5">
            <a:extLst>
              <a:ext uri="{FF2B5EF4-FFF2-40B4-BE49-F238E27FC236}">
                <a16:creationId xmlns:a16="http://schemas.microsoft.com/office/drawing/2014/main" xmlns="" id="{491B1449-0913-4481-A3CB-C2B87D7E8202}"/>
              </a:ext>
            </a:extLst>
          </p:cNvPr>
          <p:cNvSpPr/>
          <p:nvPr/>
        </p:nvSpPr>
        <p:spPr>
          <a:xfrm>
            <a:off x="931178" y="4339207"/>
            <a:ext cx="7692705" cy="612396"/>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C00000"/>
                </a:solidFill>
              </a:rPr>
              <a:t>引申出了</a:t>
            </a:r>
            <a:r>
              <a:rPr lang="zh-CN" altLang="en-US" sz="2400" b="1" u="sng" dirty="0">
                <a:solidFill>
                  <a:srgbClr val="C00000"/>
                </a:solidFill>
              </a:rPr>
              <a:t>软件工程学</a:t>
            </a:r>
            <a:r>
              <a:rPr lang="zh-CN" altLang="en-US" sz="2400" b="1" dirty="0">
                <a:solidFill>
                  <a:srgbClr val="C00000"/>
                </a:solidFill>
              </a:rPr>
              <a:t>，并进一步发展为了</a:t>
            </a:r>
            <a:r>
              <a:rPr lang="zh-CN" altLang="en-US" sz="2400" b="1" u="sng" dirty="0">
                <a:solidFill>
                  <a:srgbClr val="C00000"/>
                </a:solidFill>
              </a:rPr>
              <a:t>软件工程学科</a:t>
            </a:r>
          </a:p>
        </p:txBody>
      </p:sp>
      <p:sp>
        <p:nvSpPr>
          <p:cNvPr id="4" name="矩形 3">
            <a:extLst>
              <a:ext uri="{FF2B5EF4-FFF2-40B4-BE49-F238E27FC236}">
                <a16:creationId xmlns:a16="http://schemas.microsoft.com/office/drawing/2014/main" xmlns="" id="{F84C4398-4C76-4262-AF7A-B28188CA39D1}"/>
              </a:ext>
            </a:extLst>
          </p:cNvPr>
          <p:cNvSpPr/>
          <p:nvPr/>
        </p:nvSpPr>
        <p:spPr>
          <a:xfrm>
            <a:off x="192946" y="1946246"/>
            <a:ext cx="11299971" cy="21056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altLang="zh-CN" sz="2400" b="1" dirty="0">
                <a:solidFill>
                  <a:schemeClr val="tx1"/>
                </a:solidFill>
                <a:latin typeface="Times New Roman" panose="02020603050405020304" pitchFamily="18" charset="0"/>
                <a:ea typeface="微软雅黑" panose="020B0503020204020204" pitchFamily="34" charset="-122"/>
              </a:rPr>
              <a:t>1968</a:t>
            </a:r>
            <a:r>
              <a:rPr lang="zh-CN" altLang="en-US" sz="2400" b="1" dirty="0">
                <a:solidFill>
                  <a:schemeClr val="tx1"/>
                </a:solidFill>
                <a:latin typeface="Times New Roman" panose="02020603050405020304" pitchFamily="18" charset="0"/>
                <a:ea typeface="微软雅黑" panose="020B0503020204020204" pitchFamily="34" charset="-122"/>
              </a:rPr>
              <a:t>年</a:t>
            </a:r>
            <a:r>
              <a:rPr lang="en-US" altLang="zh-CN" sz="2400" b="1" dirty="0">
                <a:solidFill>
                  <a:schemeClr val="tx1"/>
                </a:solidFill>
                <a:latin typeface="Times New Roman" panose="02020603050405020304" pitchFamily="18" charset="0"/>
                <a:ea typeface="微软雅黑" panose="020B0503020204020204" pitchFamily="34" charset="-122"/>
              </a:rPr>
              <a:t>NATO</a:t>
            </a:r>
            <a:r>
              <a:rPr lang="zh-CN" altLang="en-US" sz="2400" b="1" dirty="0">
                <a:solidFill>
                  <a:schemeClr val="tx1"/>
                </a:solidFill>
                <a:latin typeface="Times New Roman" panose="02020603050405020304" pitchFamily="18" charset="0"/>
                <a:ea typeface="微软雅黑" panose="020B0503020204020204" pitchFamily="34" charset="-122"/>
              </a:rPr>
              <a:t>会议，软件工程：为了经济地获得可靠的且能在实际机器上有效地运行的软件，而建立和使用完善的</a:t>
            </a:r>
            <a:r>
              <a:rPr lang="zh-CN" altLang="en-US" sz="2400" b="1" dirty="0">
                <a:solidFill>
                  <a:srgbClr val="C00000"/>
                </a:solidFill>
                <a:latin typeface="Times New Roman" panose="02020603050405020304" pitchFamily="18" charset="0"/>
                <a:ea typeface="微软雅黑" panose="020B0503020204020204" pitchFamily="34" charset="-122"/>
              </a:rPr>
              <a:t>工程原理</a:t>
            </a:r>
            <a:endParaRPr lang="en-US" altLang="zh-CN" sz="2400" b="1" dirty="0">
              <a:solidFill>
                <a:srgbClr val="C00000"/>
              </a:solidFill>
              <a:latin typeface="Times New Roman" panose="02020603050405020304" pitchFamily="18" charset="0"/>
              <a:ea typeface="微软雅黑" panose="020B0503020204020204" pitchFamily="34" charset="-122"/>
            </a:endParaRPr>
          </a:p>
          <a:p>
            <a:endParaRPr lang="en-US" altLang="zh-CN" sz="2400" b="1" dirty="0">
              <a:solidFill>
                <a:srgbClr val="C00000"/>
              </a:solidFill>
              <a:latin typeface="Times New Roman" panose="02020603050405020304" pitchFamily="18" charset="0"/>
              <a:ea typeface="微软雅黑" panose="020B0503020204020204" pitchFamily="34" charset="-122"/>
            </a:endParaRPr>
          </a:p>
          <a:p>
            <a:pPr marL="285750" indent="-285750">
              <a:buFont typeface="Wingdings" panose="05000000000000000000" pitchFamily="2" charset="2"/>
              <a:buChar char="Ø"/>
            </a:pPr>
            <a:r>
              <a:rPr lang="en-US" altLang="zh-CN" sz="2400" b="1" dirty="0">
                <a:solidFill>
                  <a:schemeClr val="tx1"/>
                </a:solidFill>
                <a:latin typeface="Times New Roman" panose="02020603050405020304" pitchFamily="18" charset="0"/>
                <a:ea typeface="微软雅黑" panose="020B0503020204020204" pitchFamily="34" charset="-122"/>
              </a:rPr>
              <a:t>1993</a:t>
            </a:r>
            <a:r>
              <a:rPr lang="zh-CN" altLang="en-US" sz="2400" b="1" dirty="0">
                <a:solidFill>
                  <a:schemeClr val="tx1"/>
                </a:solidFill>
                <a:latin typeface="Times New Roman" panose="02020603050405020304" pitchFamily="18" charset="0"/>
                <a:ea typeface="微软雅黑" panose="020B0503020204020204" pitchFamily="34" charset="-122"/>
              </a:rPr>
              <a:t>年</a:t>
            </a:r>
            <a:r>
              <a:rPr lang="en-US" altLang="zh-CN" sz="2400" b="1" dirty="0">
                <a:solidFill>
                  <a:schemeClr val="tx1"/>
                </a:solidFill>
                <a:latin typeface="Times New Roman" panose="02020603050405020304" pitchFamily="18" charset="0"/>
                <a:ea typeface="微软雅黑" panose="020B0503020204020204" pitchFamily="34" charset="-122"/>
              </a:rPr>
              <a:t>IEEE</a:t>
            </a:r>
            <a:r>
              <a:rPr lang="zh-CN" altLang="en-US" sz="2400" b="1" dirty="0">
                <a:solidFill>
                  <a:schemeClr val="tx1"/>
                </a:solidFill>
                <a:latin typeface="Times New Roman" panose="02020603050405020304" pitchFamily="18" charset="0"/>
                <a:ea typeface="微软雅黑" panose="020B0503020204020204" pitchFamily="34" charset="-122"/>
              </a:rPr>
              <a:t>：软件工程是研究系统的、运行和维护过程规的、可度量的途径，可应用于软件开发、运行和维护过程</a:t>
            </a:r>
          </a:p>
        </p:txBody>
      </p:sp>
      <p:sp>
        <p:nvSpPr>
          <p:cNvPr id="5" name="文本框 4">
            <a:extLst>
              <a:ext uri="{FF2B5EF4-FFF2-40B4-BE49-F238E27FC236}">
                <a16:creationId xmlns:a16="http://schemas.microsoft.com/office/drawing/2014/main" xmlns="" id="{BB31D03A-C99D-457C-BC55-5DF7F6469A43}"/>
              </a:ext>
            </a:extLst>
          </p:cNvPr>
          <p:cNvSpPr txBox="1"/>
          <p:nvPr/>
        </p:nvSpPr>
        <p:spPr>
          <a:xfrm>
            <a:off x="192946" y="5251241"/>
            <a:ext cx="11299971"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latin typeface="Times New Roman" panose="02020603050405020304" pitchFamily="18" charset="0"/>
                <a:ea typeface="微软雅黑" panose="020B0503020204020204" pitchFamily="34" charset="-122"/>
              </a:rPr>
              <a:t>应用工程的方法和技术研究软件开发与维护的方法、工具和管理的一门交叉学科</a:t>
            </a:r>
          </a:p>
        </p:txBody>
      </p:sp>
      <p:sp>
        <p:nvSpPr>
          <p:cNvPr id="8" name="箭头: V 形 7">
            <a:extLst>
              <a:ext uri="{FF2B5EF4-FFF2-40B4-BE49-F238E27FC236}">
                <a16:creationId xmlns:a16="http://schemas.microsoft.com/office/drawing/2014/main" xmlns="" id="{E9DF58F1-8F48-4B34-9048-0D05A9E710E9}"/>
              </a:ext>
            </a:extLst>
          </p:cNvPr>
          <p:cNvSpPr/>
          <p:nvPr/>
        </p:nvSpPr>
        <p:spPr>
          <a:xfrm>
            <a:off x="285226" y="1213607"/>
            <a:ext cx="310392" cy="47258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箭头: V 形 9">
            <a:extLst>
              <a:ext uri="{FF2B5EF4-FFF2-40B4-BE49-F238E27FC236}">
                <a16:creationId xmlns:a16="http://schemas.microsoft.com/office/drawing/2014/main" xmlns="" id="{FB761B39-A758-405C-99DF-13B54796DE49}"/>
              </a:ext>
            </a:extLst>
          </p:cNvPr>
          <p:cNvSpPr/>
          <p:nvPr/>
        </p:nvSpPr>
        <p:spPr>
          <a:xfrm>
            <a:off x="503339" y="1213607"/>
            <a:ext cx="310392" cy="47258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箭头: V 形 10">
            <a:extLst>
              <a:ext uri="{FF2B5EF4-FFF2-40B4-BE49-F238E27FC236}">
                <a16:creationId xmlns:a16="http://schemas.microsoft.com/office/drawing/2014/main" xmlns="" id="{67089087-D1A6-42A5-95B6-A780EBC93496}"/>
              </a:ext>
            </a:extLst>
          </p:cNvPr>
          <p:cNvSpPr/>
          <p:nvPr/>
        </p:nvSpPr>
        <p:spPr>
          <a:xfrm>
            <a:off x="285226" y="4367868"/>
            <a:ext cx="310392" cy="47258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箭头: V 形 11">
            <a:extLst>
              <a:ext uri="{FF2B5EF4-FFF2-40B4-BE49-F238E27FC236}">
                <a16:creationId xmlns:a16="http://schemas.microsoft.com/office/drawing/2014/main" xmlns="" id="{354480CC-8321-4EE7-9BC3-70F1533D00E0}"/>
              </a:ext>
            </a:extLst>
          </p:cNvPr>
          <p:cNvSpPr/>
          <p:nvPr/>
        </p:nvSpPr>
        <p:spPr>
          <a:xfrm>
            <a:off x="503339" y="4367868"/>
            <a:ext cx="310392" cy="47258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ustDataLst>
      <p:tags r:id="rId1"/>
    </p:custDataLst>
    <p:extLst>
      <p:ext uri="{BB962C8B-B14F-4D97-AF65-F5344CB8AC3E}">
        <p14:creationId xmlns:p14="http://schemas.microsoft.com/office/powerpoint/2010/main" xmlns="" val="1050793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B0038806-EDA4-4DC1-ABD7-E3E6651E1340}"/>
              </a:ext>
            </a:extLst>
          </p:cNvPr>
          <p:cNvSpPr/>
          <p:nvPr/>
        </p:nvSpPr>
        <p:spPr>
          <a:xfrm>
            <a:off x="0" y="0"/>
            <a:ext cx="12192000" cy="89762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b="1" dirty="0">
                <a:latin typeface="黑体" panose="02010609060101010101" pitchFamily="49" charset="-122"/>
                <a:ea typeface="黑体" panose="02010609060101010101" pitchFamily="49" charset="-122"/>
              </a:rPr>
              <a:t>      </a:t>
            </a:r>
            <a:r>
              <a:rPr lang="zh-CN" altLang="en-US" sz="3600" b="1" dirty="0">
                <a:latin typeface="微软雅黑" panose="020B0503020204020204" pitchFamily="34" charset="-122"/>
                <a:ea typeface="微软雅黑" panose="020B0503020204020204" pitchFamily="34" charset="-122"/>
              </a:rPr>
              <a:t>低代码软件工程</a:t>
            </a:r>
          </a:p>
        </p:txBody>
      </p:sp>
      <p:pic>
        <p:nvPicPr>
          <p:cNvPr id="7" name="图片 6">
            <a:extLst>
              <a:ext uri="{FF2B5EF4-FFF2-40B4-BE49-F238E27FC236}">
                <a16:creationId xmlns:a16="http://schemas.microsoft.com/office/drawing/2014/main" xmlns="" id="{617FA88E-6A22-4EBD-92DB-53685667025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389" y="0"/>
            <a:ext cx="922789" cy="897622"/>
          </a:xfrm>
          <a:prstGeom prst="rect">
            <a:avLst/>
          </a:prstGeom>
          <a:solidFill>
            <a:schemeClr val="accent1"/>
          </a:solidFill>
        </p:spPr>
      </p:pic>
      <p:sp>
        <p:nvSpPr>
          <p:cNvPr id="5" name="Title 4">
            <a:extLst>
              <a:ext uri="{FF2B5EF4-FFF2-40B4-BE49-F238E27FC236}">
                <a16:creationId xmlns:a16="http://schemas.microsoft.com/office/drawing/2014/main" xmlns="" id="{00B62054-29D1-40D0-9CCA-AD2FD100FA2D}"/>
              </a:ext>
            </a:extLst>
          </p:cNvPr>
          <p:cNvSpPr txBox="1">
            <a:spLocks/>
          </p:cNvSpPr>
          <p:nvPr/>
        </p:nvSpPr>
        <p:spPr>
          <a:xfrm>
            <a:off x="224173" y="983874"/>
            <a:ext cx="4481177" cy="576000"/>
          </a:xfrm>
          <a:prstGeom prst="rect">
            <a:avLst/>
          </a:prstGeom>
          <a:solidFill>
            <a:srgbClr val="C00000"/>
          </a:solidFill>
          <a:ln w="28575">
            <a:solidFill>
              <a:srgbClr val="C00000"/>
            </a:solidFill>
          </a:ln>
        </p:spPr>
        <p:txBody>
          <a:bodyPr wrap="square" tIns="72000" bIns="72000" anchor="ctr" anchorCtr="1">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pPr algn="ctr"/>
            <a:r>
              <a:rPr lang="zh-CN" altLang="en-US" dirty="0">
                <a:solidFill>
                  <a:schemeClr val="bg1"/>
                </a:solidFill>
                <a:latin typeface="Times New Roman" panose="02020603050405020304" pitchFamily="18" charset="0"/>
                <a:cs typeface="Times New Roman" panose="02020603050405020304" pitchFamily="18" charset="0"/>
              </a:rPr>
              <a:t>软件工程</a:t>
            </a:r>
            <a:endParaRPr lang="en-US" dirty="0">
              <a:solidFill>
                <a:schemeClr val="bg1"/>
              </a:solidFill>
            </a:endParaRPr>
          </a:p>
        </p:txBody>
      </p:sp>
      <p:sp>
        <p:nvSpPr>
          <p:cNvPr id="8" name="文本框 7">
            <a:extLst>
              <a:ext uri="{FF2B5EF4-FFF2-40B4-BE49-F238E27FC236}">
                <a16:creationId xmlns:a16="http://schemas.microsoft.com/office/drawing/2014/main" xmlns="" id="{B2629A5B-5F99-4AC6-8194-51BE22B95CEE}"/>
              </a:ext>
            </a:extLst>
          </p:cNvPr>
          <p:cNvSpPr txBox="1"/>
          <p:nvPr/>
        </p:nvSpPr>
        <p:spPr>
          <a:xfrm>
            <a:off x="224173" y="1717570"/>
            <a:ext cx="8726880" cy="4401205"/>
          </a:xfrm>
          <a:prstGeom prst="rect">
            <a:avLst/>
          </a:prstGeom>
          <a:noFill/>
        </p:spPr>
        <p:txBody>
          <a:bodyPr wrap="square" rtlCol="0">
            <a:spAutoFit/>
          </a:bodyPr>
          <a:lstStyle/>
          <a:p>
            <a:pPr>
              <a:lnSpc>
                <a:spcPct val="80000"/>
              </a:lnSpc>
            </a:pPr>
            <a:r>
              <a:rPr lang="zh-CN" altLang="en-US" sz="2000" b="1" dirty="0">
                <a:latin typeface="Times New Roman" panose="02020603050405020304" pitchFamily="18" charset="0"/>
              </a:rPr>
              <a:t>过程：</a:t>
            </a:r>
            <a:endParaRPr lang="en-US" altLang="zh-CN" sz="2000" b="1" dirty="0">
              <a:latin typeface="Times New Roman" panose="02020603050405020304" pitchFamily="18" charset="0"/>
            </a:endParaRPr>
          </a:p>
          <a:p>
            <a:pPr>
              <a:lnSpc>
                <a:spcPct val="80000"/>
              </a:lnSpc>
            </a:pPr>
            <a:r>
              <a:rPr lang="en-US" altLang="zh-CN" sz="2000" b="1" dirty="0">
                <a:latin typeface="Times New Roman" panose="02020603050405020304" pitchFamily="18" charset="0"/>
              </a:rPr>
              <a:t>        </a:t>
            </a:r>
            <a:r>
              <a:rPr lang="zh-CN" altLang="en-US" sz="2000" dirty="0">
                <a:latin typeface="Times New Roman" panose="02020603050405020304" pitchFamily="18" charset="0"/>
              </a:rPr>
              <a:t>定义一系列活动：</a:t>
            </a:r>
            <a:endParaRPr lang="en-US" altLang="zh-CN" sz="2000" dirty="0">
              <a:latin typeface="Times New Roman" panose="02020603050405020304" pitchFamily="18" charset="0"/>
            </a:endParaRPr>
          </a:p>
          <a:p>
            <a:pPr>
              <a:lnSpc>
                <a:spcPct val="80000"/>
              </a:lnSpc>
            </a:pPr>
            <a:endParaRPr lang="en-US" altLang="zh-CN" sz="2000" dirty="0">
              <a:latin typeface="Times New Roman" panose="02020603050405020304" pitchFamily="18" charset="0"/>
            </a:endParaRPr>
          </a:p>
          <a:p>
            <a:pPr marL="800100" lvl="1" indent="-342900">
              <a:lnSpc>
                <a:spcPct val="80000"/>
              </a:lnSpc>
              <a:buFont typeface="+mj-ea"/>
              <a:buAutoNum type="circleNumDbPlain"/>
            </a:pPr>
            <a:r>
              <a:rPr lang="zh-CN" altLang="en-US" sz="2000" dirty="0">
                <a:latin typeface="Times New Roman" panose="02020603050405020304" pitchFamily="18" charset="0"/>
              </a:rPr>
              <a:t>技术方法的采用</a:t>
            </a:r>
            <a:endParaRPr lang="en-US" altLang="zh-CN" sz="2000" dirty="0">
              <a:latin typeface="Times New Roman" panose="02020603050405020304" pitchFamily="18" charset="0"/>
            </a:endParaRPr>
          </a:p>
          <a:p>
            <a:pPr marL="800100" lvl="1" indent="-342900">
              <a:lnSpc>
                <a:spcPct val="80000"/>
              </a:lnSpc>
              <a:buFont typeface="+mj-ea"/>
              <a:buAutoNum type="circleNumDbPlain"/>
            </a:pPr>
            <a:r>
              <a:rPr lang="zh-CN" altLang="en-US" sz="2000" dirty="0">
                <a:latin typeface="Times New Roman" panose="02020603050405020304" pitchFamily="18" charset="0"/>
              </a:rPr>
              <a:t>工程产品（模型、文档、数据）的产生</a:t>
            </a:r>
            <a:endParaRPr lang="en-US" altLang="zh-CN" sz="2000" dirty="0">
              <a:latin typeface="Times New Roman" panose="02020603050405020304" pitchFamily="18" charset="0"/>
            </a:endParaRPr>
          </a:p>
          <a:p>
            <a:pPr marL="800100" lvl="1" indent="-342900">
              <a:lnSpc>
                <a:spcPct val="80000"/>
              </a:lnSpc>
              <a:buFont typeface="+mj-ea"/>
              <a:buAutoNum type="circleNumDbPlain"/>
            </a:pPr>
            <a:r>
              <a:rPr lang="zh-CN" altLang="en-US" sz="2000" dirty="0">
                <a:latin typeface="Times New Roman" panose="02020603050405020304" pitchFamily="18" charset="0"/>
              </a:rPr>
              <a:t>里程碑（</a:t>
            </a:r>
            <a:r>
              <a:rPr lang="en-US" altLang="zh-CN" sz="2000" dirty="0">
                <a:latin typeface="Times New Roman" panose="02020603050405020304" pitchFamily="18" charset="0"/>
              </a:rPr>
              <a:t>milestone)</a:t>
            </a:r>
            <a:r>
              <a:rPr lang="zh-CN" altLang="en-US" sz="2000" dirty="0">
                <a:latin typeface="Times New Roman" panose="02020603050405020304" pitchFamily="18" charset="0"/>
              </a:rPr>
              <a:t>的建立</a:t>
            </a:r>
            <a:endParaRPr lang="en-US" altLang="zh-CN" sz="2000" dirty="0">
              <a:latin typeface="Times New Roman" panose="02020603050405020304" pitchFamily="18" charset="0"/>
            </a:endParaRPr>
          </a:p>
          <a:p>
            <a:pPr marL="800100" lvl="1" indent="-342900">
              <a:lnSpc>
                <a:spcPct val="80000"/>
              </a:lnSpc>
              <a:buFont typeface="+mj-ea"/>
              <a:buAutoNum type="circleNumDbPlain"/>
            </a:pPr>
            <a:r>
              <a:rPr lang="zh-CN" altLang="en-US" sz="2000" dirty="0">
                <a:latin typeface="Times New Roman" panose="02020603050405020304" pitchFamily="18" charset="0"/>
              </a:rPr>
              <a:t>质量的保证及变更的管理。</a:t>
            </a:r>
            <a:endParaRPr lang="en-US" altLang="zh-CN" sz="2000" dirty="0">
              <a:latin typeface="Times New Roman" panose="02020603050405020304" pitchFamily="18" charset="0"/>
            </a:endParaRPr>
          </a:p>
          <a:p>
            <a:pPr lvl="1">
              <a:lnSpc>
                <a:spcPct val="80000"/>
              </a:lnSpc>
            </a:pPr>
            <a:endParaRPr lang="en-US" altLang="zh-CN" sz="2000" dirty="0">
              <a:latin typeface="Times New Roman" panose="02020603050405020304" pitchFamily="18" charset="0"/>
            </a:endParaRPr>
          </a:p>
          <a:p>
            <a:pPr>
              <a:lnSpc>
                <a:spcPct val="80000"/>
              </a:lnSpc>
            </a:pPr>
            <a:r>
              <a:rPr lang="zh-CN" altLang="en-US" sz="2000" dirty="0">
                <a:latin typeface="Times New Roman" panose="02020603050405020304" pitchFamily="18" charset="0"/>
              </a:rPr>
              <a:t>      该层构成了软件项目的管理控制的基础。</a:t>
            </a:r>
          </a:p>
          <a:p>
            <a:pPr>
              <a:lnSpc>
                <a:spcPct val="80000"/>
              </a:lnSpc>
            </a:pPr>
            <a:endParaRPr lang="en-US" altLang="zh-CN" sz="2000" b="1" dirty="0">
              <a:latin typeface="Times New Roman" panose="02020603050405020304" pitchFamily="18" charset="0"/>
            </a:endParaRPr>
          </a:p>
          <a:p>
            <a:r>
              <a:rPr lang="zh-CN" altLang="en-US" sz="2000" b="1" dirty="0">
                <a:latin typeface="Times New Roman" panose="02020603050405020304" pitchFamily="18" charset="0"/>
              </a:rPr>
              <a:t>方法：</a:t>
            </a:r>
            <a:endParaRPr lang="en-US" altLang="zh-CN" sz="2000" b="1" dirty="0">
              <a:latin typeface="Times New Roman" panose="02020603050405020304" pitchFamily="18" charset="0"/>
            </a:endParaRPr>
          </a:p>
          <a:p>
            <a:r>
              <a:rPr lang="en-US" altLang="zh-CN" sz="2000" b="1" dirty="0">
                <a:latin typeface="Times New Roman" panose="02020603050405020304" pitchFamily="18" charset="0"/>
              </a:rPr>
              <a:t>        </a:t>
            </a:r>
            <a:r>
              <a:rPr lang="zh-CN" altLang="en-US" sz="2000" dirty="0">
                <a:latin typeface="Times New Roman" panose="02020603050405020304" pitchFamily="18" charset="0"/>
              </a:rPr>
              <a:t>提供了建造软件在技术上“如何做”。方法覆盖了一系列任务：需求分析、设计、编程、测试和支持（如纠错、适应、增强、预防）。</a:t>
            </a:r>
          </a:p>
          <a:p>
            <a:endParaRPr lang="en-US" altLang="zh-CN" sz="2000" dirty="0">
              <a:latin typeface="Times New Roman" panose="02020603050405020304" pitchFamily="18" charset="0"/>
            </a:endParaRPr>
          </a:p>
          <a:p>
            <a:r>
              <a:rPr lang="zh-CN" altLang="en-US" sz="2000" b="1" dirty="0">
                <a:latin typeface="Times New Roman" panose="02020603050405020304" pitchFamily="18" charset="0"/>
              </a:rPr>
              <a:t>工具： </a:t>
            </a:r>
            <a:endParaRPr lang="en-US" altLang="zh-CN" sz="2000" b="1" dirty="0">
              <a:latin typeface="Times New Roman" panose="02020603050405020304" pitchFamily="18" charset="0"/>
            </a:endParaRPr>
          </a:p>
          <a:p>
            <a:r>
              <a:rPr lang="en-US" altLang="zh-CN" sz="2000" b="1" dirty="0">
                <a:latin typeface="Times New Roman" panose="02020603050405020304" pitchFamily="18" charset="0"/>
              </a:rPr>
              <a:t>        </a:t>
            </a:r>
            <a:r>
              <a:rPr lang="zh-CN" altLang="en-US" sz="2000" dirty="0">
                <a:latin typeface="Times New Roman" panose="02020603050405020304" pitchFamily="18" charset="0"/>
              </a:rPr>
              <a:t>对过程和方法提供了自动或半自动的支持。</a:t>
            </a:r>
          </a:p>
        </p:txBody>
      </p:sp>
      <p:pic>
        <p:nvPicPr>
          <p:cNvPr id="15" name="Picture 4">
            <a:extLst>
              <a:ext uri="{FF2B5EF4-FFF2-40B4-BE49-F238E27FC236}">
                <a16:creationId xmlns:a16="http://schemas.microsoft.com/office/drawing/2014/main" xmlns="" id="{0FC2F582-F2C1-4753-AEA5-FFC96F246210}"/>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8495476" y="1963024"/>
            <a:ext cx="3696524" cy="24904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xmlns="" val="1762954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B0038806-EDA4-4DC1-ABD7-E3E6651E1340}"/>
              </a:ext>
            </a:extLst>
          </p:cNvPr>
          <p:cNvSpPr/>
          <p:nvPr/>
        </p:nvSpPr>
        <p:spPr>
          <a:xfrm>
            <a:off x="0" y="0"/>
            <a:ext cx="12192000" cy="89762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b="1" dirty="0">
                <a:latin typeface="黑体" panose="02010609060101010101" pitchFamily="49" charset="-122"/>
                <a:ea typeface="黑体" panose="02010609060101010101" pitchFamily="49" charset="-122"/>
              </a:rPr>
              <a:t>      </a:t>
            </a:r>
            <a:r>
              <a:rPr lang="zh-CN" altLang="en-US" sz="3600" b="1" dirty="0">
                <a:latin typeface="微软雅黑" panose="020B0503020204020204" pitchFamily="34" charset="-122"/>
                <a:ea typeface="微软雅黑" panose="020B0503020204020204" pitchFamily="34" charset="-122"/>
              </a:rPr>
              <a:t>低代码软件工程</a:t>
            </a:r>
          </a:p>
        </p:txBody>
      </p:sp>
      <p:pic>
        <p:nvPicPr>
          <p:cNvPr id="7" name="图片 6">
            <a:extLst>
              <a:ext uri="{FF2B5EF4-FFF2-40B4-BE49-F238E27FC236}">
                <a16:creationId xmlns:a16="http://schemas.microsoft.com/office/drawing/2014/main" xmlns="" id="{617FA88E-6A22-4EBD-92DB-53685667025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389" y="0"/>
            <a:ext cx="922789" cy="897622"/>
          </a:xfrm>
          <a:prstGeom prst="rect">
            <a:avLst/>
          </a:prstGeom>
          <a:solidFill>
            <a:schemeClr val="accent1"/>
          </a:solidFill>
        </p:spPr>
      </p:pic>
      <p:sp>
        <p:nvSpPr>
          <p:cNvPr id="5" name="Title 4">
            <a:extLst>
              <a:ext uri="{FF2B5EF4-FFF2-40B4-BE49-F238E27FC236}">
                <a16:creationId xmlns:a16="http://schemas.microsoft.com/office/drawing/2014/main" xmlns="" id="{00B62054-29D1-40D0-9CCA-AD2FD100FA2D}"/>
              </a:ext>
            </a:extLst>
          </p:cNvPr>
          <p:cNvSpPr txBox="1">
            <a:spLocks/>
          </p:cNvSpPr>
          <p:nvPr/>
        </p:nvSpPr>
        <p:spPr>
          <a:xfrm>
            <a:off x="224173" y="1151654"/>
            <a:ext cx="4481177" cy="576000"/>
          </a:xfrm>
          <a:prstGeom prst="rect">
            <a:avLst/>
          </a:prstGeom>
          <a:solidFill>
            <a:srgbClr val="C00000"/>
          </a:solidFill>
          <a:ln w="28575">
            <a:solidFill>
              <a:srgbClr val="C00000"/>
            </a:solidFill>
          </a:ln>
        </p:spPr>
        <p:txBody>
          <a:bodyPr wrap="square" tIns="72000" bIns="72000" anchor="ctr" anchorCtr="1">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pPr algn="ctr"/>
            <a:r>
              <a:rPr lang="zh-CN" altLang="en-US" dirty="0">
                <a:solidFill>
                  <a:schemeClr val="bg1"/>
                </a:solidFill>
                <a:latin typeface="Times New Roman" panose="02020603050405020304" pitchFamily="18" charset="0"/>
                <a:cs typeface="Times New Roman" panose="02020603050405020304" pitchFamily="18" charset="0"/>
              </a:rPr>
              <a:t>低代码</a:t>
            </a:r>
            <a:endParaRPr lang="en-US" dirty="0">
              <a:solidFill>
                <a:schemeClr val="bg1"/>
              </a:solidFill>
            </a:endParaRPr>
          </a:p>
        </p:txBody>
      </p:sp>
      <p:sp>
        <p:nvSpPr>
          <p:cNvPr id="8" name="文本框 7">
            <a:extLst>
              <a:ext uri="{FF2B5EF4-FFF2-40B4-BE49-F238E27FC236}">
                <a16:creationId xmlns:a16="http://schemas.microsoft.com/office/drawing/2014/main" xmlns="" id="{B2629A5B-5F99-4AC6-8194-51BE22B95CEE}"/>
              </a:ext>
            </a:extLst>
          </p:cNvPr>
          <p:cNvSpPr txBox="1"/>
          <p:nvPr/>
        </p:nvSpPr>
        <p:spPr>
          <a:xfrm>
            <a:off x="224173" y="2190732"/>
            <a:ext cx="11545581" cy="3046988"/>
          </a:xfrm>
          <a:prstGeom prst="rect">
            <a:avLst/>
          </a:prstGeom>
          <a:noFill/>
        </p:spPr>
        <p:txBody>
          <a:bodyPr wrap="square" rtlCol="0">
            <a:spAutoFit/>
          </a:bodyPr>
          <a:lstStyle/>
          <a:p>
            <a:pPr marL="285750" indent="-285750">
              <a:buFont typeface="Wingdings" panose="05000000000000000000" pitchFamily="2" charset="2"/>
              <a:buChar char="l"/>
            </a:pPr>
            <a:r>
              <a:rPr lang="zh-CN" altLang="en-US" sz="2400" b="1" dirty="0">
                <a:highlight>
                  <a:srgbClr val="FFFF00"/>
                </a:highlight>
              </a:rPr>
              <a:t>定义</a:t>
            </a:r>
            <a:endParaRPr lang="en-US" altLang="zh-CN" sz="2400" b="1" dirty="0">
              <a:highlight>
                <a:srgbClr val="FFFF00"/>
              </a:highlight>
            </a:endParaRPr>
          </a:p>
          <a:p>
            <a:endParaRPr lang="en-US" altLang="zh-CN" sz="2400" dirty="0"/>
          </a:p>
          <a:p>
            <a:r>
              <a:rPr lang="zh-CN" altLang="en-US" sz="2400" dirty="0"/>
              <a:t>“低代码”一词最早由</a:t>
            </a:r>
            <a:r>
              <a:rPr lang="en-US" altLang="zh-CN" sz="2400" dirty="0"/>
              <a:t>Forrester Research</a:t>
            </a:r>
            <a:r>
              <a:rPr lang="zh-CN" altLang="en-US" sz="2400" dirty="0"/>
              <a:t>的</a:t>
            </a:r>
            <a:r>
              <a:rPr lang="en-US" altLang="zh-CN" sz="2400" dirty="0"/>
              <a:t>Clay Richardson</a:t>
            </a:r>
            <a:r>
              <a:rPr lang="zh-CN" altLang="en-US" sz="2400" dirty="0"/>
              <a:t>和</a:t>
            </a:r>
            <a:r>
              <a:rPr lang="en-US" altLang="zh-CN" sz="2400" dirty="0"/>
              <a:t>John </a:t>
            </a:r>
            <a:r>
              <a:rPr lang="en-US" altLang="zh-CN" sz="2400" dirty="0" err="1"/>
              <a:t>Rymer</a:t>
            </a:r>
            <a:r>
              <a:rPr lang="zh-CN" altLang="en-US" sz="2400" dirty="0"/>
              <a:t>在</a:t>
            </a:r>
            <a:r>
              <a:rPr lang="en-US" altLang="zh-CN" sz="2400" dirty="0"/>
              <a:t>2014</a:t>
            </a:r>
            <a:r>
              <a:rPr lang="zh-CN" altLang="en-US" sz="2400" dirty="0"/>
              <a:t>年提出。</a:t>
            </a:r>
            <a:endParaRPr lang="en-US" altLang="zh-CN" sz="2400" dirty="0"/>
          </a:p>
          <a:p>
            <a:endParaRPr lang="en-US" altLang="zh-CN" sz="2400" dirty="0"/>
          </a:p>
          <a:p>
            <a:r>
              <a:rPr lang="zh-CN" altLang="en-US" sz="2400" dirty="0"/>
              <a:t>低代码是一种软件开发技术，衍生于软件开发的高级语言，让使用者通过可视化的方式，以更少的编码，更快速地构建和交付应用软件，全方位降低软件的开发、配置、部署和培训的成本。</a:t>
            </a:r>
          </a:p>
        </p:txBody>
      </p:sp>
    </p:spTree>
    <p:custDataLst>
      <p:tags r:id="rId1"/>
    </p:custDataLst>
    <p:extLst>
      <p:ext uri="{BB962C8B-B14F-4D97-AF65-F5344CB8AC3E}">
        <p14:creationId xmlns:p14="http://schemas.microsoft.com/office/powerpoint/2010/main" xmlns="" val="527019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B0038806-EDA4-4DC1-ABD7-E3E6651E1340}"/>
              </a:ext>
            </a:extLst>
          </p:cNvPr>
          <p:cNvSpPr/>
          <p:nvPr/>
        </p:nvSpPr>
        <p:spPr>
          <a:xfrm>
            <a:off x="0" y="0"/>
            <a:ext cx="12192000" cy="89762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b="1" dirty="0">
                <a:latin typeface="黑体" panose="02010609060101010101" pitchFamily="49" charset="-122"/>
                <a:ea typeface="黑体" panose="02010609060101010101" pitchFamily="49" charset="-122"/>
              </a:rPr>
              <a:t>      </a:t>
            </a:r>
            <a:r>
              <a:rPr lang="zh-CN" altLang="en-US" sz="3600" b="1" dirty="0">
                <a:latin typeface="微软雅黑" panose="020B0503020204020204" pitchFamily="34" charset="-122"/>
                <a:ea typeface="微软雅黑" panose="020B0503020204020204" pitchFamily="34" charset="-122"/>
              </a:rPr>
              <a:t>低代码软件工程</a:t>
            </a:r>
          </a:p>
        </p:txBody>
      </p:sp>
      <p:pic>
        <p:nvPicPr>
          <p:cNvPr id="7" name="图片 6">
            <a:extLst>
              <a:ext uri="{FF2B5EF4-FFF2-40B4-BE49-F238E27FC236}">
                <a16:creationId xmlns:a16="http://schemas.microsoft.com/office/drawing/2014/main" xmlns="" id="{617FA88E-6A22-4EBD-92DB-53685667025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389" y="0"/>
            <a:ext cx="922789" cy="897622"/>
          </a:xfrm>
          <a:prstGeom prst="rect">
            <a:avLst/>
          </a:prstGeom>
          <a:solidFill>
            <a:schemeClr val="accent1"/>
          </a:solidFill>
        </p:spPr>
      </p:pic>
      <p:sp>
        <p:nvSpPr>
          <p:cNvPr id="5" name="Title 4">
            <a:extLst>
              <a:ext uri="{FF2B5EF4-FFF2-40B4-BE49-F238E27FC236}">
                <a16:creationId xmlns:a16="http://schemas.microsoft.com/office/drawing/2014/main" xmlns="" id="{00B62054-29D1-40D0-9CCA-AD2FD100FA2D}"/>
              </a:ext>
            </a:extLst>
          </p:cNvPr>
          <p:cNvSpPr txBox="1">
            <a:spLocks/>
          </p:cNvSpPr>
          <p:nvPr/>
        </p:nvSpPr>
        <p:spPr>
          <a:xfrm>
            <a:off x="224173" y="1151654"/>
            <a:ext cx="4481177" cy="576000"/>
          </a:xfrm>
          <a:prstGeom prst="rect">
            <a:avLst/>
          </a:prstGeom>
          <a:solidFill>
            <a:srgbClr val="C00000"/>
          </a:solidFill>
          <a:ln w="28575">
            <a:solidFill>
              <a:srgbClr val="C00000"/>
            </a:solidFill>
          </a:ln>
        </p:spPr>
        <p:txBody>
          <a:bodyPr wrap="square" tIns="72000" bIns="72000" anchor="ctr" anchorCtr="1">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pPr algn="ctr"/>
            <a:r>
              <a:rPr lang="zh-CN" altLang="en-US" dirty="0">
                <a:solidFill>
                  <a:schemeClr val="bg1"/>
                </a:solidFill>
                <a:latin typeface="Times New Roman" panose="02020603050405020304" pitchFamily="18" charset="0"/>
                <a:cs typeface="Times New Roman" panose="02020603050405020304" pitchFamily="18" charset="0"/>
              </a:rPr>
              <a:t>低代码</a:t>
            </a:r>
            <a:endParaRPr lang="en-US" dirty="0">
              <a:solidFill>
                <a:schemeClr val="bg1"/>
              </a:solidFill>
            </a:endParaRPr>
          </a:p>
        </p:txBody>
      </p:sp>
      <p:sp>
        <p:nvSpPr>
          <p:cNvPr id="8" name="文本框 7">
            <a:extLst>
              <a:ext uri="{FF2B5EF4-FFF2-40B4-BE49-F238E27FC236}">
                <a16:creationId xmlns:a16="http://schemas.microsoft.com/office/drawing/2014/main" xmlns="" id="{B2629A5B-5F99-4AC6-8194-51BE22B95CEE}"/>
              </a:ext>
            </a:extLst>
          </p:cNvPr>
          <p:cNvSpPr txBox="1"/>
          <p:nvPr/>
        </p:nvSpPr>
        <p:spPr>
          <a:xfrm>
            <a:off x="224173" y="1813227"/>
            <a:ext cx="11545581" cy="4708981"/>
          </a:xfrm>
          <a:prstGeom prst="rect">
            <a:avLst/>
          </a:prstGeom>
          <a:noFill/>
        </p:spPr>
        <p:txBody>
          <a:bodyPr wrap="square" rtlCol="0">
            <a:spAutoFit/>
          </a:bodyPr>
          <a:lstStyle/>
          <a:p>
            <a:pPr marL="285750" indent="-285750">
              <a:buFont typeface="Wingdings" panose="05000000000000000000" pitchFamily="2" charset="2"/>
              <a:buChar char="l"/>
            </a:pPr>
            <a:r>
              <a:rPr lang="zh-CN" altLang="en-US" sz="2000" b="1" dirty="0">
                <a:highlight>
                  <a:srgbClr val="FFFF00"/>
                </a:highlight>
                <a:latin typeface="Times New Roman" panose="02020603050405020304" pitchFamily="18" charset="0"/>
              </a:rPr>
              <a:t>应用范围</a:t>
            </a:r>
            <a:endParaRPr lang="en-US" altLang="zh-CN" sz="2000" b="1" dirty="0">
              <a:highlight>
                <a:srgbClr val="FFFF00"/>
              </a:highlight>
              <a:latin typeface="Times New Roman" panose="02020603050405020304" pitchFamily="18" charset="0"/>
            </a:endParaRPr>
          </a:p>
          <a:p>
            <a:r>
              <a:rPr lang="en-US" altLang="zh-CN" sz="2000" dirty="0">
                <a:latin typeface="Times New Roman" panose="02020603050405020304" pitchFamily="18" charset="0"/>
              </a:rPr>
              <a:t>    </a:t>
            </a:r>
            <a:r>
              <a:rPr lang="zh-CN" altLang="en-US" sz="2000" dirty="0">
                <a:latin typeface="Times New Roman" panose="02020603050405020304" pitchFamily="18" charset="0"/>
              </a:rPr>
              <a:t>构建包含有</a:t>
            </a:r>
            <a:r>
              <a:rPr lang="zh-CN" altLang="en-US" sz="2000" b="1" u="sng" dirty="0">
                <a:latin typeface="Times New Roman" panose="02020603050405020304" pitchFamily="18" charset="0"/>
              </a:rPr>
              <a:t>用户界面</a:t>
            </a:r>
            <a:r>
              <a:rPr lang="zh-CN" altLang="en-US" sz="2000" dirty="0">
                <a:latin typeface="Times New Roman" panose="02020603050405020304" pitchFamily="18" charset="0"/>
              </a:rPr>
              <a:t>、</a:t>
            </a:r>
            <a:r>
              <a:rPr lang="zh-CN" altLang="en-US" sz="2000" b="1" u="sng" dirty="0">
                <a:latin typeface="Times New Roman" panose="02020603050405020304" pitchFamily="18" charset="0"/>
              </a:rPr>
              <a:t>业务逻辑</a:t>
            </a:r>
            <a:r>
              <a:rPr lang="zh-CN" altLang="en-US" sz="2000" dirty="0">
                <a:latin typeface="Times New Roman" panose="02020603050405020304" pitchFamily="18" charset="0"/>
              </a:rPr>
              <a:t>、</a:t>
            </a:r>
            <a:r>
              <a:rPr lang="zh-CN" altLang="en-US" sz="2000" b="1" u="sng" dirty="0">
                <a:latin typeface="Times New Roman" panose="02020603050405020304" pitchFamily="18" charset="0"/>
              </a:rPr>
              <a:t>工作流</a:t>
            </a:r>
            <a:r>
              <a:rPr lang="zh-CN" altLang="en-US" sz="2000" dirty="0">
                <a:latin typeface="Times New Roman" panose="02020603050405020304" pitchFamily="18" charset="0"/>
              </a:rPr>
              <a:t>和</a:t>
            </a:r>
            <a:r>
              <a:rPr lang="zh-CN" altLang="en-US" sz="2000" b="1" u="sng" dirty="0">
                <a:latin typeface="Times New Roman" panose="02020603050405020304" pitchFamily="18" charset="0"/>
              </a:rPr>
              <a:t>数据服务</a:t>
            </a:r>
            <a:r>
              <a:rPr lang="zh-CN" altLang="en-US" sz="2000" dirty="0">
                <a:latin typeface="Times New Roman" panose="02020603050405020304" pitchFamily="18" charset="0"/>
              </a:rPr>
              <a:t>的完整软件应用。</a:t>
            </a:r>
            <a:endParaRPr lang="en-US" altLang="zh-CN" sz="2000" dirty="0">
              <a:latin typeface="Times New Roman" panose="02020603050405020304" pitchFamily="18" charset="0"/>
            </a:endParaRPr>
          </a:p>
          <a:p>
            <a:endParaRPr lang="en-US" altLang="zh-CN" sz="2000" dirty="0">
              <a:latin typeface="Times New Roman" panose="02020603050405020304" pitchFamily="18" charset="0"/>
            </a:endParaRPr>
          </a:p>
          <a:p>
            <a:pPr marL="342900" indent="-342900">
              <a:buFont typeface="Wingdings" panose="05000000000000000000" pitchFamily="2" charset="2"/>
              <a:buChar char="l"/>
            </a:pPr>
            <a:r>
              <a:rPr lang="zh-CN" altLang="en-US" sz="2000" b="1" dirty="0">
                <a:highlight>
                  <a:srgbClr val="FFFF00"/>
                </a:highlight>
                <a:latin typeface="Times New Roman" panose="02020603050405020304" pitchFamily="18" charset="0"/>
              </a:rPr>
              <a:t>必备功能</a:t>
            </a:r>
            <a:endParaRPr lang="en-US" altLang="zh-CN" sz="2000" b="1" dirty="0">
              <a:highlight>
                <a:srgbClr val="FFFF00"/>
              </a:highlight>
              <a:latin typeface="Times New Roman" panose="02020603050405020304" pitchFamily="18" charset="0"/>
            </a:endParaRPr>
          </a:p>
          <a:p>
            <a:pPr marL="457200" indent="-457200">
              <a:buFont typeface="+mj-lt"/>
              <a:buAutoNum type="alphaLcParenR"/>
            </a:pPr>
            <a:r>
              <a:rPr lang="zh-CN" altLang="en-US" sz="2000" dirty="0">
                <a:latin typeface="Times New Roman" panose="02020603050405020304" pitchFamily="18" charset="0"/>
              </a:rPr>
              <a:t>不能仅用于或主要应用构建特定行业的应用，不能仅限于在依赖其他解决方案或平台上运行</a:t>
            </a:r>
            <a:endParaRPr lang="en-US" altLang="zh-CN" sz="2000" dirty="0">
              <a:latin typeface="Times New Roman" panose="02020603050405020304" pitchFamily="18" charset="0"/>
            </a:endParaRPr>
          </a:p>
          <a:p>
            <a:pPr marL="457200" indent="-457200">
              <a:buFont typeface="+mj-lt"/>
              <a:buAutoNum type="alphaLcParenR"/>
            </a:pPr>
            <a:r>
              <a:rPr lang="zh-CN" altLang="en-US" sz="2000" dirty="0">
                <a:latin typeface="Times New Roman" panose="02020603050405020304" pitchFamily="18" charset="0"/>
              </a:rPr>
              <a:t>支持</a:t>
            </a:r>
            <a:r>
              <a:rPr lang="en-US" altLang="zh-CN" sz="2000" dirty="0">
                <a:latin typeface="Times New Roman" panose="02020603050405020304" pitchFamily="18" charset="0"/>
              </a:rPr>
              <a:t>IT</a:t>
            </a:r>
            <a:r>
              <a:rPr lang="zh-CN" altLang="en-US" sz="2000" dirty="0">
                <a:latin typeface="Times New Roman" panose="02020603050405020304" pitchFamily="18" charset="0"/>
              </a:rPr>
              <a:t>技术人员使用，不能只给平民开发者使用</a:t>
            </a:r>
            <a:endParaRPr lang="en-US" altLang="zh-CN" sz="2000" dirty="0">
              <a:latin typeface="Times New Roman" panose="02020603050405020304" pitchFamily="18" charset="0"/>
            </a:endParaRPr>
          </a:p>
          <a:p>
            <a:pPr marL="457200" indent="-457200">
              <a:buFont typeface="+mj-lt"/>
              <a:buAutoNum type="alphaLcParenR"/>
            </a:pPr>
            <a:r>
              <a:rPr lang="zh-CN" altLang="en-US" sz="2000" b="1" u="sng" dirty="0">
                <a:latin typeface="Times New Roman" panose="02020603050405020304" pitchFamily="18" charset="0"/>
              </a:rPr>
              <a:t>全生命周期</a:t>
            </a:r>
            <a:r>
              <a:rPr lang="zh-CN" altLang="en-US" sz="2000" dirty="0">
                <a:latin typeface="Times New Roman" panose="02020603050405020304" pitchFamily="18" charset="0"/>
              </a:rPr>
              <a:t>：覆盖应用和相关资源的开发、版本管理、测试、部署、执行、管制、监控和管理的全生命周期</a:t>
            </a:r>
            <a:endParaRPr lang="en-US" altLang="zh-CN" sz="2000" dirty="0">
              <a:latin typeface="Times New Roman" panose="02020603050405020304" pitchFamily="18" charset="0"/>
            </a:endParaRPr>
          </a:p>
          <a:p>
            <a:pPr marL="457200" indent="-457200">
              <a:buFont typeface="+mj-lt"/>
              <a:buAutoNum type="alphaLcParenR"/>
            </a:pPr>
            <a:r>
              <a:rPr lang="zh-CN" altLang="en-US" sz="2000" b="1" u="sng" dirty="0">
                <a:latin typeface="Times New Roman" panose="02020603050405020304" pitchFamily="18" charset="0"/>
              </a:rPr>
              <a:t>内建数据存储</a:t>
            </a:r>
            <a:r>
              <a:rPr lang="zh-CN" altLang="en-US" sz="2000" dirty="0">
                <a:latin typeface="Times New Roman" panose="02020603050405020304" pitchFamily="18" charset="0"/>
              </a:rPr>
              <a:t>：内建数据存储机制，不能依赖其他的数据库等存储服务</a:t>
            </a:r>
            <a:endParaRPr lang="en-US" altLang="zh-CN" sz="2000" dirty="0">
              <a:latin typeface="Times New Roman" panose="02020603050405020304" pitchFamily="18" charset="0"/>
            </a:endParaRPr>
          </a:p>
          <a:p>
            <a:pPr marL="457200" indent="-457200">
              <a:buFont typeface="+mj-lt"/>
              <a:buAutoNum type="alphaLcParenR"/>
            </a:pPr>
            <a:r>
              <a:rPr lang="zh-CN" altLang="en-US" sz="2000" b="1" u="sng" dirty="0">
                <a:latin typeface="Times New Roman" panose="02020603050405020304" pitchFamily="18" charset="0"/>
              </a:rPr>
              <a:t>数据与逻辑设计</a:t>
            </a:r>
            <a:r>
              <a:rPr lang="zh-CN" altLang="en-US" sz="2000" dirty="0">
                <a:latin typeface="Times New Roman" panose="02020603050405020304" pitchFamily="18" charset="0"/>
              </a:rPr>
              <a:t>：支持用来设计数据结构和应用逻辑</a:t>
            </a:r>
            <a:endParaRPr lang="en-US" altLang="zh-CN" sz="2000" dirty="0">
              <a:latin typeface="Times New Roman" panose="02020603050405020304" pitchFamily="18" charset="0"/>
            </a:endParaRPr>
          </a:p>
          <a:p>
            <a:pPr marL="457200" indent="-457200">
              <a:buFont typeface="+mj-lt"/>
              <a:buAutoNum type="alphaLcParenR"/>
            </a:pPr>
            <a:r>
              <a:rPr lang="zh-CN" altLang="en-US" sz="2000" b="1" u="sng" dirty="0">
                <a:latin typeface="Times New Roman" panose="02020603050405020304" pitchFamily="18" charset="0"/>
              </a:rPr>
              <a:t>完整的界面设计</a:t>
            </a:r>
            <a:r>
              <a:rPr lang="zh-CN" altLang="en-US" sz="2000" dirty="0">
                <a:latin typeface="Times New Roman" panose="02020603050405020304" pitchFamily="18" charset="0"/>
              </a:rPr>
              <a:t>：支持创建完整的应用界面，不能仅支持创建表单或管理界面</a:t>
            </a:r>
            <a:endParaRPr lang="en-US" altLang="zh-CN" sz="2000" dirty="0">
              <a:latin typeface="Times New Roman" panose="02020603050405020304" pitchFamily="18" charset="0"/>
            </a:endParaRPr>
          </a:p>
          <a:p>
            <a:pPr marL="457200" indent="-457200">
              <a:buFont typeface="+mj-lt"/>
              <a:buAutoNum type="alphaLcParenR"/>
            </a:pPr>
            <a:r>
              <a:rPr lang="zh-CN" altLang="en-US" sz="2000" b="1" u="sng" dirty="0">
                <a:latin typeface="Times New Roman" panose="02020603050405020304" pitchFamily="18" charset="0"/>
              </a:rPr>
              <a:t>第三方集成</a:t>
            </a:r>
            <a:r>
              <a:rPr lang="zh-CN" altLang="en-US" sz="2000" dirty="0">
                <a:latin typeface="Times New Roman" panose="02020603050405020304" pitchFamily="18" charset="0"/>
              </a:rPr>
              <a:t>：支持引入第三方</a:t>
            </a:r>
            <a:r>
              <a:rPr lang="en-US" altLang="zh-CN" sz="2000" dirty="0">
                <a:latin typeface="Times New Roman" panose="02020603050405020304" pitchFamily="18" charset="0"/>
              </a:rPr>
              <a:t>API</a:t>
            </a:r>
            <a:r>
              <a:rPr lang="zh-CN" altLang="en-US" sz="2000" dirty="0">
                <a:latin typeface="Times New Roman" panose="02020603050405020304" pitchFamily="18" charset="0"/>
              </a:rPr>
              <a:t>或事件驱动机制</a:t>
            </a:r>
            <a:endParaRPr lang="en-US" altLang="zh-CN" sz="2000" dirty="0">
              <a:latin typeface="Times New Roman" panose="02020603050405020304" pitchFamily="18" charset="0"/>
            </a:endParaRPr>
          </a:p>
          <a:p>
            <a:pPr marL="457200" indent="-457200">
              <a:buFont typeface="+mj-lt"/>
              <a:buAutoNum type="alphaLcParenR"/>
            </a:pPr>
            <a:r>
              <a:rPr lang="zh-CN" altLang="en-US" sz="2000" b="1" u="sng" dirty="0">
                <a:latin typeface="Times New Roman" panose="02020603050405020304" pitchFamily="18" charset="0"/>
              </a:rPr>
              <a:t>自动运维</a:t>
            </a:r>
            <a:r>
              <a:rPr lang="zh-CN" altLang="en-US" sz="2000" dirty="0">
                <a:latin typeface="Times New Roman" panose="02020603050405020304" pitchFamily="18" charset="0"/>
              </a:rPr>
              <a:t>：提供自动化的应用升级和版本管理机制</a:t>
            </a:r>
            <a:endParaRPr lang="en-US" altLang="zh-CN" sz="2000" dirty="0">
              <a:latin typeface="Times New Roman" panose="02020603050405020304" pitchFamily="18" charset="0"/>
            </a:endParaRPr>
          </a:p>
          <a:p>
            <a:pPr marL="457200" indent="-457200">
              <a:buFont typeface="+mj-lt"/>
              <a:buAutoNum type="alphaLcParenR"/>
            </a:pPr>
            <a:r>
              <a:rPr lang="zh-CN" altLang="en-US" sz="2000" b="1" u="sng" dirty="0">
                <a:latin typeface="Times New Roman" panose="02020603050405020304" pitchFamily="18" charset="0"/>
              </a:rPr>
              <a:t>多环境部署</a:t>
            </a:r>
            <a:r>
              <a:rPr lang="zh-CN" altLang="en-US" sz="2000" dirty="0">
                <a:latin typeface="Times New Roman" panose="02020603050405020304" pitchFamily="18" charset="0"/>
              </a:rPr>
              <a:t>：支持针对多环境的一键部署，包括开发环境、测试环境、验证环境和生产环境</a:t>
            </a:r>
            <a:endParaRPr lang="en-US" altLang="zh-CN" sz="2000" dirty="0">
              <a:latin typeface="Times New Roman" panose="02020603050405020304" pitchFamily="18" charset="0"/>
            </a:endParaRPr>
          </a:p>
          <a:p>
            <a:pPr marL="457200" indent="-457200">
              <a:buFont typeface="+mj-lt"/>
              <a:buAutoNum type="alphaLcParenR"/>
            </a:pPr>
            <a:r>
              <a:rPr lang="zh-CN" altLang="en-US" sz="2000" b="1" u="sng" dirty="0">
                <a:latin typeface="Times New Roman" panose="02020603050405020304" pitchFamily="18" charset="0"/>
              </a:rPr>
              <a:t>社区共享</a:t>
            </a:r>
            <a:r>
              <a:rPr lang="zh-CN" altLang="en-US" sz="2000" dirty="0">
                <a:latin typeface="Times New Roman" panose="02020603050405020304" pitchFamily="18" charset="0"/>
              </a:rPr>
              <a:t>：提供可供访问的应用市场，用来共享组件、模块、连接器和模板</a:t>
            </a:r>
          </a:p>
        </p:txBody>
      </p:sp>
    </p:spTree>
    <p:custDataLst>
      <p:tags r:id="rId1"/>
    </p:custDataLst>
    <p:extLst>
      <p:ext uri="{BB962C8B-B14F-4D97-AF65-F5344CB8AC3E}">
        <p14:creationId xmlns:p14="http://schemas.microsoft.com/office/powerpoint/2010/main" xmlns="" val="164104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B0038806-EDA4-4DC1-ABD7-E3E6651E1340}"/>
              </a:ext>
            </a:extLst>
          </p:cNvPr>
          <p:cNvSpPr/>
          <p:nvPr/>
        </p:nvSpPr>
        <p:spPr>
          <a:xfrm>
            <a:off x="0" y="0"/>
            <a:ext cx="12192000" cy="89762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b="1" dirty="0">
                <a:latin typeface="黑体" panose="02010609060101010101" pitchFamily="49" charset="-122"/>
                <a:ea typeface="黑体" panose="02010609060101010101" pitchFamily="49" charset="-122"/>
              </a:rPr>
              <a:t>      </a:t>
            </a:r>
            <a:r>
              <a:rPr lang="zh-CN" altLang="en-US" sz="3600" b="1" dirty="0">
                <a:latin typeface="微软雅黑" panose="020B0503020204020204" pitchFamily="34" charset="-122"/>
                <a:ea typeface="微软雅黑" panose="020B0503020204020204" pitchFamily="34" charset="-122"/>
              </a:rPr>
              <a:t>低代码软件工程</a:t>
            </a:r>
          </a:p>
        </p:txBody>
      </p:sp>
      <p:pic>
        <p:nvPicPr>
          <p:cNvPr id="7" name="图片 6">
            <a:extLst>
              <a:ext uri="{FF2B5EF4-FFF2-40B4-BE49-F238E27FC236}">
                <a16:creationId xmlns:a16="http://schemas.microsoft.com/office/drawing/2014/main" xmlns="" id="{617FA88E-6A22-4EBD-92DB-53685667025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389" y="0"/>
            <a:ext cx="922789" cy="897622"/>
          </a:xfrm>
          <a:prstGeom prst="rect">
            <a:avLst/>
          </a:prstGeom>
          <a:solidFill>
            <a:schemeClr val="accent1"/>
          </a:solidFill>
        </p:spPr>
      </p:pic>
      <p:sp>
        <p:nvSpPr>
          <p:cNvPr id="5" name="Title 4">
            <a:extLst>
              <a:ext uri="{FF2B5EF4-FFF2-40B4-BE49-F238E27FC236}">
                <a16:creationId xmlns:a16="http://schemas.microsoft.com/office/drawing/2014/main" xmlns="" id="{00B62054-29D1-40D0-9CCA-AD2FD100FA2D}"/>
              </a:ext>
            </a:extLst>
          </p:cNvPr>
          <p:cNvSpPr txBox="1">
            <a:spLocks/>
          </p:cNvSpPr>
          <p:nvPr/>
        </p:nvSpPr>
        <p:spPr>
          <a:xfrm>
            <a:off x="224173" y="1151654"/>
            <a:ext cx="4481177" cy="576000"/>
          </a:xfrm>
          <a:prstGeom prst="rect">
            <a:avLst/>
          </a:prstGeom>
          <a:solidFill>
            <a:srgbClr val="C00000"/>
          </a:solidFill>
          <a:ln w="28575">
            <a:solidFill>
              <a:srgbClr val="C00000"/>
            </a:solidFill>
          </a:ln>
        </p:spPr>
        <p:txBody>
          <a:bodyPr wrap="square" tIns="72000" bIns="72000" anchor="ctr" anchorCtr="1">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pPr algn="ctr"/>
            <a:r>
              <a:rPr lang="zh-CN" altLang="en-US" dirty="0">
                <a:solidFill>
                  <a:schemeClr val="bg1"/>
                </a:solidFill>
                <a:latin typeface="Times New Roman" panose="02020603050405020304" pitchFamily="18" charset="0"/>
                <a:cs typeface="Times New Roman" panose="02020603050405020304" pitchFamily="18" charset="0"/>
              </a:rPr>
              <a:t>低代码</a:t>
            </a:r>
            <a:endParaRPr lang="en-US" dirty="0">
              <a:solidFill>
                <a:schemeClr val="bg1"/>
              </a:solidFill>
            </a:endParaRPr>
          </a:p>
        </p:txBody>
      </p:sp>
      <p:sp>
        <p:nvSpPr>
          <p:cNvPr id="8" name="文本框 7">
            <a:extLst>
              <a:ext uri="{FF2B5EF4-FFF2-40B4-BE49-F238E27FC236}">
                <a16:creationId xmlns:a16="http://schemas.microsoft.com/office/drawing/2014/main" xmlns="" id="{B2629A5B-5F99-4AC6-8194-51BE22B95CEE}"/>
              </a:ext>
            </a:extLst>
          </p:cNvPr>
          <p:cNvSpPr txBox="1"/>
          <p:nvPr/>
        </p:nvSpPr>
        <p:spPr>
          <a:xfrm>
            <a:off x="224173" y="2190732"/>
            <a:ext cx="11201633" cy="2769989"/>
          </a:xfrm>
          <a:prstGeom prst="rect">
            <a:avLst/>
          </a:prstGeom>
          <a:noFill/>
        </p:spPr>
        <p:txBody>
          <a:bodyPr wrap="square" rtlCol="0">
            <a:spAutoFit/>
          </a:bodyPr>
          <a:lstStyle/>
          <a:p>
            <a:pPr marL="285750" indent="-285750">
              <a:buFont typeface="Wingdings" panose="05000000000000000000" pitchFamily="2" charset="2"/>
              <a:buChar char="l"/>
            </a:pPr>
            <a:r>
              <a:rPr lang="zh-CN" altLang="en-US" sz="2400" b="1" dirty="0">
                <a:highlight>
                  <a:srgbClr val="FFFF00"/>
                </a:highlight>
                <a:latin typeface="Times New Roman" panose="02020603050405020304" pitchFamily="18" charset="0"/>
              </a:rPr>
              <a:t>低代码、纯代码和无代码</a:t>
            </a:r>
            <a:endParaRPr lang="en-US" altLang="zh-CN" sz="2400" b="1" dirty="0">
              <a:highlight>
                <a:srgbClr val="FFFF00"/>
              </a:highlight>
              <a:latin typeface="Times New Roman" panose="02020603050405020304" pitchFamily="18" charset="0"/>
            </a:endParaRPr>
          </a:p>
          <a:p>
            <a:endParaRPr lang="en-US" altLang="zh-CN" sz="2400" dirty="0">
              <a:latin typeface="Times New Roman" panose="02020603050405020304" pitchFamily="18" charset="0"/>
            </a:endParaRPr>
          </a:p>
          <a:p>
            <a:r>
              <a:rPr lang="zh-CN" altLang="zh-CN" dirty="0">
                <a:latin typeface="Times New Roman" panose="02020603050405020304" pitchFamily="18" charset="0"/>
              </a:rPr>
              <a:t>广义的</a:t>
            </a:r>
            <a:r>
              <a:rPr lang="en-US" altLang="zh-CN" dirty="0">
                <a:latin typeface="Times New Roman" panose="02020603050405020304" pitchFamily="18" charset="0"/>
              </a:rPr>
              <a:t>“</a:t>
            </a:r>
            <a:r>
              <a:rPr lang="zh-CN" altLang="zh-CN" dirty="0">
                <a:latin typeface="Times New Roman" panose="02020603050405020304" pitchFamily="18" charset="0"/>
              </a:rPr>
              <a:t>低代码</a:t>
            </a:r>
            <a:r>
              <a:rPr lang="en-US" altLang="zh-CN" dirty="0">
                <a:latin typeface="Times New Roman" panose="02020603050405020304" pitchFamily="18" charset="0"/>
              </a:rPr>
              <a:t>”</a:t>
            </a:r>
            <a:r>
              <a:rPr lang="zh-CN" altLang="zh-CN" dirty="0">
                <a:latin typeface="Times New Roman" panose="02020603050405020304" pitchFamily="18" charset="0"/>
              </a:rPr>
              <a:t>（</a:t>
            </a:r>
            <a:r>
              <a:rPr lang="en-US" altLang="zh-CN" dirty="0">
                <a:latin typeface="Times New Roman" panose="02020603050405020304" pitchFamily="18" charset="0"/>
              </a:rPr>
              <a:t>Low-Code</a:t>
            </a:r>
            <a:r>
              <a:rPr lang="zh-CN" altLang="zh-CN" dirty="0">
                <a:latin typeface="Times New Roman" panose="02020603050405020304" pitchFamily="18" charset="0"/>
              </a:rPr>
              <a:t>）概念于</a:t>
            </a:r>
            <a:r>
              <a:rPr lang="en-US" altLang="zh-CN" dirty="0">
                <a:latin typeface="Times New Roman" panose="02020603050405020304" pitchFamily="18" charset="0"/>
              </a:rPr>
              <a:t>2014</a:t>
            </a:r>
            <a:r>
              <a:rPr lang="zh-CN" altLang="zh-CN" dirty="0">
                <a:latin typeface="Times New Roman" panose="02020603050405020304" pitchFamily="18" charset="0"/>
              </a:rPr>
              <a:t>年由</a:t>
            </a:r>
            <a:r>
              <a:rPr lang="en-US" altLang="zh-CN" dirty="0">
                <a:latin typeface="Times New Roman" panose="02020603050405020304" pitchFamily="18" charset="0"/>
              </a:rPr>
              <a:t>Forrester</a:t>
            </a:r>
            <a:r>
              <a:rPr lang="zh-CN" altLang="zh-CN" dirty="0">
                <a:latin typeface="Times New Roman" panose="02020603050405020304" pitchFamily="18" charset="0"/>
              </a:rPr>
              <a:t>首次正式提出，定义为：能够以</a:t>
            </a:r>
            <a:r>
              <a:rPr lang="en-US" altLang="zh-CN" dirty="0">
                <a:latin typeface="Times New Roman" panose="02020603050405020304" pitchFamily="18" charset="0"/>
              </a:rPr>
              <a:t>“</a:t>
            </a:r>
            <a:r>
              <a:rPr lang="zh-CN" altLang="zh-CN" dirty="0">
                <a:latin typeface="Times New Roman" panose="02020603050405020304" pitchFamily="18" charset="0"/>
              </a:rPr>
              <a:t>最少的手写代码</a:t>
            </a:r>
            <a:r>
              <a:rPr lang="en-US" altLang="zh-CN" dirty="0">
                <a:latin typeface="Times New Roman" panose="02020603050405020304" pitchFamily="18" charset="0"/>
              </a:rPr>
              <a:t>”</a:t>
            </a:r>
            <a:r>
              <a:rPr lang="zh-CN" altLang="zh-CN" dirty="0">
                <a:latin typeface="Times New Roman" panose="02020603050405020304" pitchFamily="18" charset="0"/>
              </a:rPr>
              <a:t>和设置快速开发应用、配置和部署业务应用程序。</a:t>
            </a:r>
          </a:p>
          <a:p>
            <a:r>
              <a:rPr lang="en-US" altLang="zh-CN" dirty="0">
                <a:latin typeface="Times New Roman" panose="02020603050405020304" pitchFamily="18" charset="0"/>
              </a:rPr>
              <a:t> </a:t>
            </a:r>
            <a:endParaRPr lang="zh-CN" altLang="zh-CN" dirty="0">
              <a:latin typeface="Times New Roman" panose="02020603050405020304" pitchFamily="18" charset="0"/>
            </a:endParaRPr>
          </a:p>
          <a:p>
            <a:r>
              <a:rPr lang="en-US" altLang="zh-CN" dirty="0">
                <a:latin typeface="Times New Roman" panose="02020603050405020304" pitchFamily="18" charset="0"/>
              </a:rPr>
              <a:t>“</a:t>
            </a:r>
            <a:r>
              <a:rPr lang="zh-CN" altLang="zh-CN" dirty="0">
                <a:latin typeface="Times New Roman" panose="02020603050405020304" pitchFamily="18" charset="0"/>
              </a:rPr>
              <a:t>纯代码</a:t>
            </a:r>
            <a:r>
              <a:rPr lang="en-US" altLang="zh-CN" dirty="0">
                <a:latin typeface="Times New Roman" panose="02020603050405020304" pitchFamily="18" charset="0"/>
              </a:rPr>
              <a:t>”</a:t>
            </a:r>
            <a:r>
              <a:rPr lang="zh-CN" altLang="zh-CN" dirty="0">
                <a:latin typeface="Times New Roman" panose="02020603050405020304" pitchFamily="18" charset="0"/>
              </a:rPr>
              <a:t>（</a:t>
            </a:r>
            <a:r>
              <a:rPr lang="en-US" altLang="zh-CN" dirty="0">
                <a:latin typeface="Times New Roman" panose="02020603050405020304" pitchFamily="18" charset="0"/>
              </a:rPr>
              <a:t>Pro-Code</a:t>
            </a:r>
            <a:r>
              <a:rPr lang="zh-CN" altLang="zh-CN" dirty="0">
                <a:latin typeface="Times New Roman" panose="02020603050405020304" pitchFamily="18" charset="0"/>
              </a:rPr>
              <a:t>）定义为：传统的以</a:t>
            </a:r>
            <a:r>
              <a:rPr lang="en-US" altLang="zh-CN" dirty="0">
                <a:latin typeface="Times New Roman" panose="02020603050405020304" pitchFamily="18" charset="0"/>
              </a:rPr>
              <a:t>“</a:t>
            </a:r>
            <a:r>
              <a:rPr lang="zh-CN" altLang="zh-CN" dirty="0">
                <a:latin typeface="Times New Roman" panose="02020603050405020304" pitchFamily="18" charset="0"/>
              </a:rPr>
              <a:t>全程手写代码</a:t>
            </a:r>
            <a:r>
              <a:rPr lang="en-US" altLang="zh-CN" dirty="0">
                <a:latin typeface="Times New Roman" panose="02020603050405020304" pitchFamily="18" charset="0"/>
              </a:rPr>
              <a:t>”</a:t>
            </a:r>
            <a:r>
              <a:rPr lang="zh-CN" altLang="zh-CN" dirty="0">
                <a:latin typeface="Times New Roman" panose="02020603050405020304" pitchFamily="18" charset="0"/>
              </a:rPr>
              <a:t>为中心的开发模式。</a:t>
            </a:r>
          </a:p>
          <a:p>
            <a:r>
              <a:rPr lang="en-US" altLang="zh-CN" dirty="0">
                <a:latin typeface="Times New Roman" panose="02020603050405020304" pitchFamily="18" charset="0"/>
              </a:rPr>
              <a:t> </a:t>
            </a:r>
            <a:endParaRPr lang="zh-CN" altLang="zh-CN" dirty="0">
              <a:latin typeface="Times New Roman" panose="02020603050405020304" pitchFamily="18" charset="0"/>
            </a:endParaRPr>
          </a:p>
          <a:p>
            <a:r>
              <a:rPr lang="en-US" altLang="zh-CN" dirty="0">
                <a:latin typeface="Times New Roman" panose="02020603050405020304" pitchFamily="18" charset="0"/>
              </a:rPr>
              <a:t>“</a:t>
            </a:r>
            <a:r>
              <a:rPr lang="zh-CN" altLang="zh-CN" dirty="0">
                <a:latin typeface="Times New Roman" panose="02020603050405020304" pitchFamily="18" charset="0"/>
              </a:rPr>
              <a:t>无代码</a:t>
            </a:r>
            <a:r>
              <a:rPr lang="en-US" altLang="zh-CN" dirty="0">
                <a:latin typeface="Times New Roman" panose="02020603050405020304" pitchFamily="18" charset="0"/>
              </a:rPr>
              <a:t>”</a:t>
            </a:r>
            <a:r>
              <a:rPr lang="zh-CN" altLang="zh-CN" dirty="0">
                <a:latin typeface="Times New Roman" panose="02020603050405020304" pitchFamily="18" charset="0"/>
              </a:rPr>
              <a:t>（</a:t>
            </a:r>
            <a:r>
              <a:rPr lang="en-US" altLang="zh-CN" dirty="0">
                <a:latin typeface="Times New Roman" panose="02020603050405020304" pitchFamily="18" charset="0"/>
              </a:rPr>
              <a:t>No-Code</a:t>
            </a:r>
            <a:r>
              <a:rPr lang="zh-CN" altLang="zh-CN" dirty="0">
                <a:latin typeface="Times New Roman" panose="02020603050405020304" pitchFamily="18" charset="0"/>
              </a:rPr>
              <a:t>）定义为：在可视化界面中，通过拖拉拽代码模块，</a:t>
            </a:r>
            <a:r>
              <a:rPr lang="en-US" altLang="zh-CN" dirty="0">
                <a:latin typeface="Times New Roman" panose="02020603050405020304" pitchFamily="18" charset="0"/>
              </a:rPr>
              <a:t>“</a:t>
            </a:r>
            <a:r>
              <a:rPr lang="zh-CN" altLang="zh-CN" dirty="0">
                <a:latin typeface="Times New Roman" panose="02020603050405020304" pitchFamily="18" charset="0"/>
              </a:rPr>
              <a:t>无需手写代码</a:t>
            </a:r>
            <a:r>
              <a:rPr lang="en-US" altLang="zh-CN" dirty="0">
                <a:latin typeface="Times New Roman" panose="02020603050405020304" pitchFamily="18" charset="0"/>
              </a:rPr>
              <a:t>”</a:t>
            </a:r>
            <a:r>
              <a:rPr lang="zh-CN" altLang="zh-CN" dirty="0">
                <a:latin typeface="Times New Roman" panose="02020603050405020304" pitchFamily="18" charset="0"/>
              </a:rPr>
              <a:t>直接搭建应用系统。</a:t>
            </a:r>
            <a:endParaRPr lang="en-US" altLang="zh-CN" dirty="0">
              <a:latin typeface="Times New Roman" panose="02020603050405020304" pitchFamily="18" charset="0"/>
            </a:endParaRPr>
          </a:p>
          <a:p>
            <a:endParaRPr lang="en-US" altLang="zh-CN" dirty="0">
              <a:latin typeface="Times New Roman" panose="02020603050405020304" pitchFamily="18" charset="0"/>
            </a:endParaRPr>
          </a:p>
        </p:txBody>
      </p:sp>
    </p:spTree>
    <p:custDataLst>
      <p:tags r:id="rId1"/>
    </p:custDataLst>
    <p:extLst>
      <p:ext uri="{BB962C8B-B14F-4D97-AF65-F5344CB8AC3E}">
        <p14:creationId xmlns:p14="http://schemas.microsoft.com/office/powerpoint/2010/main" xmlns="" val="98247459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FFICEPLUS.IMAGE" val="New_Batches_1016_Outline/20231118/images_object_28001_29000/491e0f3e-3394-4ba1-9803-e6729724d14a-2.source.default.zh-Hans.jpg"/>
  <p:tag name="OFFICEPLUS.THEME" val="New_Batches_1016_Outline/20231118/images_object_28001_29000/491e0f3e-3394-4ba1-9803-e6729724d14a-2.source.default.zh-Hans-7.pptx"/>
  <p:tag name="OFFICEPLUS.OUTLINE" val="389257"/>
  <p:tag name="OFFICEPLUS.OUTLINEEXTERNAL" val="78c81cae-79a9-7c13-bb94-3c8885ef80a1"/>
</p:tagLst>
</file>

<file path=ppt/tags/tag10.xml><?xml version="1.0" encoding="utf-8"?>
<p:tagLst xmlns:a="http://schemas.openxmlformats.org/drawingml/2006/main" xmlns:r="http://schemas.openxmlformats.org/officeDocument/2006/relationships" xmlns:p="http://schemas.openxmlformats.org/presentationml/2006/main">
  <p:tag name="OFFICEPLUS.TAG" val="7bbc12ee-40ec-489f-ab8c-4fa55cf2bf59"/>
  <p:tag name="OFFICEPLUS.TEMPLATE" val="28d67dd3-61fe-4c81-b9af-e895c260dca3.pptx"/>
</p:tagLst>
</file>

<file path=ppt/tags/tag11.xml><?xml version="1.0" encoding="utf-8"?>
<p:tagLst xmlns:a="http://schemas.openxmlformats.org/drawingml/2006/main" xmlns:r="http://schemas.openxmlformats.org/officeDocument/2006/relationships" xmlns:p="http://schemas.openxmlformats.org/presentationml/2006/main">
  <p:tag name="OFFICEPLUS.TAG" val="7bbc12ee-40ec-489f-ab8c-4fa55cf2bf59"/>
  <p:tag name="OFFICEPLUS.TEMPLATE" val="28d67dd3-61fe-4c81-b9af-e895c260dca3.pptx"/>
</p:tagLst>
</file>

<file path=ppt/tags/tag12.xml><?xml version="1.0" encoding="utf-8"?>
<p:tagLst xmlns:a="http://schemas.openxmlformats.org/drawingml/2006/main" xmlns:r="http://schemas.openxmlformats.org/officeDocument/2006/relationships" xmlns:p="http://schemas.openxmlformats.org/presentationml/2006/main">
  <p:tag name="OFFICEPLUS.TAG" val="7bbc12ee-40ec-489f-ab8c-4fa55cf2bf59"/>
  <p:tag name="OFFICEPLUS.TEMPLATE" val="28d67dd3-61fe-4c81-b9af-e895c260dca3.pptx"/>
</p:tagLst>
</file>

<file path=ppt/tags/tag13.xml><?xml version="1.0" encoding="utf-8"?>
<p:tagLst xmlns:a="http://schemas.openxmlformats.org/drawingml/2006/main" xmlns:r="http://schemas.openxmlformats.org/officeDocument/2006/relationships" xmlns:p="http://schemas.openxmlformats.org/presentationml/2006/main">
  <p:tag name="OFFICEPLUS.TAG" val="7bbc12ee-40ec-489f-ab8c-4fa55cf2bf59"/>
  <p:tag name="OFFICEPLUS.TEMPLATE" val="28d67dd3-61fe-4c81-b9af-e895c260dca3.pptx"/>
</p:tagLst>
</file>

<file path=ppt/tags/tag14.xml><?xml version="1.0" encoding="utf-8"?>
<p:tagLst xmlns:a="http://schemas.openxmlformats.org/drawingml/2006/main" xmlns:r="http://schemas.openxmlformats.org/officeDocument/2006/relationships" xmlns:p="http://schemas.openxmlformats.org/presentationml/2006/main">
  <p:tag name="OFFICEPLUS.TAG" val="7bbc12ee-40ec-489f-ab8c-4fa55cf2bf59"/>
  <p:tag name="OFFICEPLUS.TEMPLATE" val="28d67dd3-61fe-4c81-b9af-e895c260dca3.pptx"/>
</p:tagLst>
</file>

<file path=ppt/tags/tag15.xml><?xml version="1.0" encoding="utf-8"?>
<p:tagLst xmlns:a="http://schemas.openxmlformats.org/drawingml/2006/main" xmlns:r="http://schemas.openxmlformats.org/officeDocument/2006/relationships" xmlns:p="http://schemas.openxmlformats.org/presentationml/2006/main">
  <p:tag name="OFFICEPLUS.TAG" val="7bbc12ee-40ec-489f-ab8c-4fa55cf2bf59"/>
  <p:tag name="OFFICEPLUS.TEMPLATE" val="28d67dd3-61fe-4c81-b9af-e895c260dca3.pptx"/>
</p:tagLst>
</file>

<file path=ppt/tags/tag16.xml><?xml version="1.0" encoding="utf-8"?>
<p:tagLst xmlns:a="http://schemas.openxmlformats.org/drawingml/2006/main" xmlns:r="http://schemas.openxmlformats.org/officeDocument/2006/relationships" xmlns:p="http://schemas.openxmlformats.org/presentationml/2006/main">
  <p:tag name="OFFICEPLUS.TAG" val="7bbc12ee-40ec-489f-ab8c-4fa55cf2bf59"/>
  <p:tag name="OFFICEPLUS.TEMPLATE" val="28d67dd3-61fe-4c81-b9af-e895c260dca3.pptx"/>
</p:tagLst>
</file>

<file path=ppt/tags/tag17.xml><?xml version="1.0" encoding="utf-8"?>
<p:tagLst xmlns:a="http://schemas.openxmlformats.org/drawingml/2006/main" xmlns:r="http://schemas.openxmlformats.org/officeDocument/2006/relationships" xmlns:p="http://schemas.openxmlformats.org/presentationml/2006/main">
  <p:tag name="OFFICEPLUS.TAG" val="7bbc12ee-40ec-489f-ab8c-4fa55cf2bf59"/>
  <p:tag name="OFFICEPLUS.TEMPLATE" val="28d67dd3-61fe-4c81-b9af-e895c260dca3.pptx"/>
</p:tagLst>
</file>

<file path=ppt/tags/tag18.xml><?xml version="1.0" encoding="utf-8"?>
<p:tagLst xmlns:a="http://schemas.openxmlformats.org/drawingml/2006/main" xmlns:r="http://schemas.openxmlformats.org/officeDocument/2006/relationships" xmlns:p="http://schemas.openxmlformats.org/presentationml/2006/main">
  <p:tag name="OFFICEPLUS.TAG" val="7bbc12ee-40ec-489f-ab8c-4fa55cf2bf59"/>
  <p:tag name="OFFICEPLUS.TEMPLATE" val="28d67dd3-61fe-4c81-b9af-e895c260dca3.pptx"/>
</p:tagLst>
</file>

<file path=ppt/tags/tag19.xml><?xml version="1.0" encoding="utf-8"?>
<p:tagLst xmlns:a="http://schemas.openxmlformats.org/drawingml/2006/main" xmlns:r="http://schemas.openxmlformats.org/officeDocument/2006/relationships" xmlns:p="http://schemas.openxmlformats.org/presentationml/2006/main">
  <p:tag name="OFFICEPLUS.TAG" val="7bbc12ee-40ec-489f-ab8c-4fa55cf2bf59"/>
  <p:tag name="OFFICEPLUS.TEMPLATE" val="28d67dd3-61fe-4c81-b9af-e895c260dca3.pptx"/>
</p:tagLst>
</file>

<file path=ppt/tags/tag2.xml><?xml version="1.0" encoding="utf-8"?>
<p:tagLst xmlns:a="http://schemas.openxmlformats.org/drawingml/2006/main" xmlns:r="http://schemas.openxmlformats.org/officeDocument/2006/relationships" xmlns:p="http://schemas.openxmlformats.org/presentationml/2006/main">
  <p:tag name="OFFICEPLUS.TAG" val="03a12446-4040-4dad-8d54-bb681f108928"/>
</p:tagLst>
</file>

<file path=ppt/tags/tag20.xml><?xml version="1.0" encoding="utf-8"?>
<p:tagLst xmlns:a="http://schemas.openxmlformats.org/drawingml/2006/main" xmlns:r="http://schemas.openxmlformats.org/officeDocument/2006/relationships" xmlns:p="http://schemas.openxmlformats.org/presentationml/2006/main">
  <p:tag name="OFFICEPLUS.TAG" val="7bbc12ee-40ec-489f-ab8c-4fa55cf2bf59"/>
  <p:tag name="OFFICEPLUS.TEMPLATE" val="28d67dd3-61fe-4c81-b9af-e895c260dca3.pptx"/>
</p:tagLst>
</file>

<file path=ppt/tags/tag21.xml><?xml version="1.0" encoding="utf-8"?>
<p:tagLst xmlns:a="http://schemas.openxmlformats.org/drawingml/2006/main" xmlns:r="http://schemas.openxmlformats.org/officeDocument/2006/relationships" xmlns:p="http://schemas.openxmlformats.org/presentationml/2006/main">
  <p:tag name="OFFICEPLUS.TAG" val="7bbc12ee-40ec-489f-ab8c-4fa55cf2bf59"/>
  <p:tag name="OFFICEPLUS.TEMPLATE" val="28d67dd3-61fe-4c81-b9af-e895c260dca3.pptx"/>
</p:tagLst>
</file>

<file path=ppt/tags/tag22.xml><?xml version="1.0" encoding="utf-8"?>
<p:tagLst xmlns:a="http://schemas.openxmlformats.org/drawingml/2006/main" xmlns:r="http://schemas.openxmlformats.org/officeDocument/2006/relationships" xmlns:p="http://schemas.openxmlformats.org/presentationml/2006/main">
  <p:tag name="OFFICEPLUS.TAG" val="7bbc12ee-40ec-489f-ab8c-4fa55cf2bf59"/>
  <p:tag name="OFFICEPLUS.TEMPLATE" val="28d67dd3-61fe-4c81-b9af-e895c260dca3.pptx"/>
</p:tagLst>
</file>

<file path=ppt/tags/tag23.xml><?xml version="1.0" encoding="utf-8"?>
<p:tagLst xmlns:a="http://schemas.openxmlformats.org/drawingml/2006/main" xmlns:r="http://schemas.openxmlformats.org/officeDocument/2006/relationships" xmlns:p="http://schemas.openxmlformats.org/presentationml/2006/main">
  <p:tag name="OFFICEPLUS.TAG" val="7bbc12ee-40ec-489f-ab8c-4fa55cf2bf59"/>
  <p:tag name="OFFICEPLUS.TEMPLATE" val="28d67dd3-61fe-4c81-b9af-e895c260dca3.pptx"/>
</p:tagLst>
</file>

<file path=ppt/tags/tag24.xml><?xml version="1.0" encoding="utf-8"?>
<p:tagLst xmlns:a="http://schemas.openxmlformats.org/drawingml/2006/main" xmlns:r="http://schemas.openxmlformats.org/officeDocument/2006/relationships" xmlns:p="http://schemas.openxmlformats.org/presentationml/2006/main">
  <p:tag name="OFFICEPLUS.TAG" val="7bbc12ee-40ec-489f-ab8c-4fa55cf2bf59"/>
  <p:tag name="OFFICEPLUS.TEMPLATE" val="28d67dd3-61fe-4c81-b9af-e895c260dca3.pptx"/>
</p:tagLst>
</file>

<file path=ppt/tags/tag25.xml><?xml version="1.0" encoding="utf-8"?>
<p:tagLst xmlns:a="http://schemas.openxmlformats.org/drawingml/2006/main" xmlns:r="http://schemas.openxmlformats.org/officeDocument/2006/relationships" xmlns:p="http://schemas.openxmlformats.org/presentationml/2006/main">
  <p:tag name="OFFICEPLUS.TAG" val="7bbc12ee-40ec-489f-ab8c-4fa55cf2bf59"/>
  <p:tag name="OFFICEPLUS.TEMPLATE" val="28d67dd3-61fe-4c81-b9af-e895c260dca3.pptx"/>
</p:tagLst>
</file>

<file path=ppt/tags/tag26.xml><?xml version="1.0" encoding="utf-8"?>
<p:tagLst xmlns:a="http://schemas.openxmlformats.org/drawingml/2006/main" xmlns:r="http://schemas.openxmlformats.org/officeDocument/2006/relationships" xmlns:p="http://schemas.openxmlformats.org/presentationml/2006/main">
  <p:tag name="OFFICEPLUS.TAG" val="7bbc12ee-40ec-489f-ab8c-4fa55cf2bf59"/>
  <p:tag name="OFFICEPLUS.TEMPLATE" val="28d67dd3-61fe-4c81-b9af-e895c260dca3.pptx"/>
</p:tagLst>
</file>

<file path=ppt/tags/tag27.xml><?xml version="1.0" encoding="utf-8"?>
<p:tagLst xmlns:a="http://schemas.openxmlformats.org/drawingml/2006/main" xmlns:r="http://schemas.openxmlformats.org/officeDocument/2006/relationships" xmlns:p="http://schemas.openxmlformats.org/presentationml/2006/main">
  <p:tag name="OFFICEPLUS.TAG" val="7bbc12ee-40ec-489f-ab8c-4fa55cf2bf59"/>
  <p:tag name="OFFICEPLUS.TEMPLATE" val="28d67dd3-61fe-4c81-b9af-e895c260dca3.pptx"/>
</p:tagLst>
</file>

<file path=ppt/tags/tag28.xml><?xml version="1.0" encoding="utf-8"?>
<p:tagLst xmlns:a="http://schemas.openxmlformats.org/drawingml/2006/main" xmlns:r="http://schemas.openxmlformats.org/officeDocument/2006/relationships" xmlns:p="http://schemas.openxmlformats.org/presentationml/2006/main">
  <p:tag name="OFFICEPLUS.TAG" val="7bbc12ee-40ec-489f-ab8c-4fa55cf2bf59"/>
  <p:tag name="OFFICEPLUS.TEMPLATE" val="28d67dd3-61fe-4c81-b9af-e895c260dca3.pptx"/>
</p:tagLst>
</file>

<file path=ppt/tags/tag29.xml><?xml version="1.0" encoding="utf-8"?>
<p:tagLst xmlns:a="http://schemas.openxmlformats.org/drawingml/2006/main" xmlns:r="http://schemas.openxmlformats.org/officeDocument/2006/relationships" xmlns:p="http://schemas.openxmlformats.org/presentationml/2006/main">
  <p:tag name="OFFICEPLUS.TAG" val="7bbc12ee-40ec-489f-ab8c-4fa55cf2bf59"/>
  <p:tag name="OFFICEPLUS.TEMPLATE" val="28d67dd3-61fe-4c81-b9af-e895c260dca3.pptx"/>
</p:tagLst>
</file>

<file path=ppt/tags/tag3.xml><?xml version="1.0" encoding="utf-8"?>
<p:tagLst xmlns:a="http://schemas.openxmlformats.org/drawingml/2006/main" xmlns:r="http://schemas.openxmlformats.org/officeDocument/2006/relationships" xmlns:p="http://schemas.openxmlformats.org/presentationml/2006/main">
  <p:tag name="OFFICEPLUS.TAG" val="7bbc12ee-40ec-489f-ab8c-4fa55cf2bf59"/>
  <p:tag name="OFFICEPLUS.TEMPLATE" val="28d67dd3-61fe-4c81-b9af-e895c260dca3.pptx"/>
</p:tagLst>
</file>

<file path=ppt/tags/tag30.xml><?xml version="1.0" encoding="utf-8"?>
<p:tagLst xmlns:a="http://schemas.openxmlformats.org/drawingml/2006/main" xmlns:r="http://schemas.openxmlformats.org/officeDocument/2006/relationships" xmlns:p="http://schemas.openxmlformats.org/presentationml/2006/main">
  <p:tag name="OFFICEPLUS.TAG" val="7bbc12ee-40ec-489f-ab8c-4fa55cf2bf59"/>
  <p:tag name="OFFICEPLUS.TEMPLATE" val="28d67dd3-61fe-4c81-b9af-e895c260dca3.pptx"/>
</p:tagLst>
</file>

<file path=ppt/tags/tag31.xml><?xml version="1.0" encoding="utf-8"?>
<p:tagLst xmlns:a="http://schemas.openxmlformats.org/drawingml/2006/main" xmlns:r="http://schemas.openxmlformats.org/officeDocument/2006/relationships" xmlns:p="http://schemas.openxmlformats.org/presentationml/2006/main">
  <p:tag name="OFFICEPLUS.TAG" val="7bbc12ee-40ec-489f-ab8c-4fa55cf2bf59"/>
  <p:tag name="OFFICEPLUS.TEMPLATE" val="28d67dd3-61fe-4c81-b9af-e895c260dca3.pptx"/>
</p:tagLst>
</file>

<file path=ppt/tags/tag32.xml><?xml version="1.0" encoding="utf-8"?>
<p:tagLst xmlns:a="http://schemas.openxmlformats.org/drawingml/2006/main" xmlns:r="http://schemas.openxmlformats.org/officeDocument/2006/relationships" xmlns:p="http://schemas.openxmlformats.org/presentationml/2006/main">
  <p:tag name="OFFICEPLUS.TAG" val="7bbc12ee-40ec-489f-ab8c-4fa55cf2bf59"/>
  <p:tag name="OFFICEPLUS.TEMPLATE" val="28d67dd3-61fe-4c81-b9af-e895c260dca3.pptx"/>
</p:tagLst>
</file>

<file path=ppt/tags/tag33.xml><?xml version="1.0" encoding="utf-8"?>
<p:tagLst xmlns:a="http://schemas.openxmlformats.org/drawingml/2006/main" xmlns:r="http://schemas.openxmlformats.org/officeDocument/2006/relationships" xmlns:p="http://schemas.openxmlformats.org/presentationml/2006/main">
  <p:tag name="OFFICEPLUS.TAG" val="7bbc12ee-40ec-489f-ab8c-4fa55cf2bf59"/>
  <p:tag name="OFFICEPLUS.TEMPLATE" val="28d67dd3-61fe-4c81-b9af-e895c260dca3.pptx"/>
</p:tagLst>
</file>

<file path=ppt/tags/tag34.xml><?xml version="1.0" encoding="utf-8"?>
<p:tagLst xmlns:a="http://schemas.openxmlformats.org/drawingml/2006/main" xmlns:r="http://schemas.openxmlformats.org/officeDocument/2006/relationships" xmlns:p="http://schemas.openxmlformats.org/presentationml/2006/main">
  <p:tag name="OFFICEPLUS.TAG" val="7bbc12ee-40ec-489f-ab8c-4fa55cf2bf59"/>
  <p:tag name="OFFICEPLUS.TEMPLATE" val="28d67dd3-61fe-4c81-b9af-e895c260dca3.pptx"/>
</p:tagLst>
</file>

<file path=ppt/tags/tag35.xml><?xml version="1.0" encoding="utf-8"?>
<p:tagLst xmlns:a="http://schemas.openxmlformats.org/drawingml/2006/main" xmlns:r="http://schemas.openxmlformats.org/officeDocument/2006/relationships" xmlns:p="http://schemas.openxmlformats.org/presentationml/2006/main">
  <p:tag name="OFFICEPLUS.TAG" val="7bbc12ee-40ec-489f-ab8c-4fa55cf2bf59"/>
  <p:tag name="OFFICEPLUS.TEMPLATE" val="28d67dd3-61fe-4c81-b9af-e895c260dca3.pptx"/>
</p:tagLst>
</file>

<file path=ppt/tags/tag36.xml><?xml version="1.0" encoding="utf-8"?>
<p:tagLst xmlns:a="http://schemas.openxmlformats.org/drawingml/2006/main" xmlns:r="http://schemas.openxmlformats.org/officeDocument/2006/relationships" xmlns:p="http://schemas.openxmlformats.org/presentationml/2006/main">
  <p:tag name="OFFICEPLUS.TAG" val="7bbc12ee-40ec-489f-ab8c-4fa55cf2bf59"/>
  <p:tag name="OFFICEPLUS.TEMPLATE" val="28d67dd3-61fe-4c81-b9af-e895c260dca3.pptx"/>
</p:tagLst>
</file>

<file path=ppt/tags/tag37.xml><?xml version="1.0" encoding="utf-8"?>
<p:tagLst xmlns:a="http://schemas.openxmlformats.org/drawingml/2006/main" xmlns:r="http://schemas.openxmlformats.org/officeDocument/2006/relationships" xmlns:p="http://schemas.openxmlformats.org/presentationml/2006/main">
  <p:tag name="OFFICEPLUS.TAG" val="7bbc12ee-40ec-489f-ab8c-4fa55cf2bf59"/>
  <p:tag name="OFFICEPLUS.TEMPLATE" val="28d67dd3-61fe-4c81-b9af-e895c260dca3.pptx"/>
</p:tagLst>
</file>

<file path=ppt/tags/tag38.xml><?xml version="1.0" encoding="utf-8"?>
<p:tagLst xmlns:a="http://schemas.openxmlformats.org/drawingml/2006/main" xmlns:r="http://schemas.openxmlformats.org/officeDocument/2006/relationships" xmlns:p="http://schemas.openxmlformats.org/presentationml/2006/main">
  <p:tag name="OFFICEPLUS.TAG" val="7bbc12ee-40ec-489f-ab8c-4fa55cf2bf59"/>
  <p:tag name="OFFICEPLUS.TEMPLATE" val="28d67dd3-61fe-4c81-b9af-e895c260dca3.pptx"/>
</p:tagLst>
</file>

<file path=ppt/tags/tag39.xml><?xml version="1.0" encoding="utf-8"?>
<p:tagLst xmlns:a="http://schemas.openxmlformats.org/drawingml/2006/main" xmlns:r="http://schemas.openxmlformats.org/officeDocument/2006/relationships" xmlns:p="http://schemas.openxmlformats.org/presentationml/2006/main">
  <p:tag name="OFFICEPLUS.TAG" val="7bbc12ee-40ec-489f-ab8c-4fa55cf2bf59"/>
  <p:tag name="OFFICEPLUS.TEMPLATE" val="28d67dd3-61fe-4c81-b9af-e895c260dca3.pptx"/>
</p:tagLst>
</file>

<file path=ppt/tags/tag4.xml><?xml version="1.0" encoding="utf-8"?>
<p:tagLst xmlns:a="http://schemas.openxmlformats.org/drawingml/2006/main" xmlns:r="http://schemas.openxmlformats.org/officeDocument/2006/relationships" xmlns:p="http://schemas.openxmlformats.org/presentationml/2006/main">
  <p:tag name="OFFICEPLUS.TAG" val="7bbc12ee-40ec-489f-ab8c-4fa55cf2bf59"/>
  <p:tag name="OFFICEPLUS.TEMPLATE" val="28d67dd3-61fe-4c81-b9af-e895c260dca3.pptx"/>
</p:tagLst>
</file>

<file path=ppt/tags/tag40.xml><?xml version="1.0" encoding="utf-8"?>
<p:tagLst xmlns:a="http://schemas.openxmlformats.org/drawingml/2006/main" xmlns:r="http://schemas.openxmlformats.org/officeDocument/2006/relationships" xmlns:p="http://schemas.openxmlformats.org/presentationml/2006/main">
  <p:tag name="OFFICEPLUS.TAG" val="7bbc12ee-40ec-489f-ab8c-4fa55cf2bf59"/>
  <p:tag name="OFFICEPLUS.TEMPLATE" val="28d67dd3-61fe-4c81-b9af-e895c260dca3.pptx"/>
</p:tagLst>
</file>

<file path=ppt/tags/tag41.xml><?xml version="1.0" encoding="utf-8"?>
<p:tagLst xmlns:a="http://schemas.openxmlformats.org/drawingml/2006/main" xmlns:r="http://schemas.openxmlformats.org/officeDocument/2006/relationships" xmlns:p="http://schemas.openxmlformats.org/presentationml/2006/main">
  <p:tag name="OFFICEPLUS.TAG" val="7bbc12ee-40ec-489f-ab8c-4fa55cf2bf59"/>
  <p:tag name="OFFICEPLUS.TEMPLATE" val="28d67dd3-61fe-4c81-b9af-e895c260dca3.pptx"/>
</p:tagLst>
</file>

<file path=ppt/tags/tag42.xml><?xml version="1.0" encoding="utf-8"?>
<p:tagLst xmlns:a="http://schemas.openxmlformats.org/drawingml/2006/main" xmlns:r="http://schemas.openxmlformats.org/officeDocument/2006/relationships" xmlns:p="http://schemas.openxmlformats.org/presentationml/2006/main">
  <p:tag name="OFFICEPLUS.TAG" val="7bbc12ee-40ec-489f-ab8c-4fa55cf2bf59"/>
  <p:tag name="OFFICEPLUS.TEMPLATE" val="28d67dd3-61fe-4c81-b9af-e895c260dca3.pptx"/>
</p:tagLst>
</file>

<file path=ppt/tags/tag43.xml><?xml version="1.0" encoding="utf-8"?>
<p:tagLst xmlns:a="http://schemas.openxmlformats.org/drawingml/2006/main" xmlns:r="http://schemas.openxmlformats.org/officeDocument/2006/relationships" xmlns:p="http://schemas.openxmlformats.org/presentationml/2006/main">
  <p:tag name="OFFICEPLUS.TAG" val="7bbc12ee-40ec-489f-ab8c-4fa55cf2bf59"/>
  <p:tag name="OFFICEPLUS.TEMPLATE" val="28d67dd3-61fe-4c81-b9af-e895c260dca3.pptx"/>
</p:tagLst>
</file>

<file path=ppt/tags/tag44.xml><?xml version="1.0" encoding="utf-8"?>
<p:tagLst xmlns:a="http://schemas.openxmlformats.org/drawingml/2006/main" xmlns:r="http://schemas.openxmlformats.org/officeDocument/2006/relationships" xmlns:p="http://schemas.openxmlformats.org/presentationml/2006/main">
  <p:tag name="OFFICEPLUS.TAG" val="e69c5ac3-dafd-4b9a-bbf1-d26a1016f816"/>
</p:tagLst>
</file>

<file path=ppt/tags/tag5.xml><?xml version="1.0" encoding="utf-8"?>
<p:tagLst xmlns:a="http://schemas.openxmlformats.org/drawingml/2006/main" xmlns:r="http://schemas.openxmlformats.org/officeDocument/2006/relationships" xmlns:p="http://schemas.openxmlformats.org/presentationml/2006/main">
  <p:tag name="OFFICEPLUS.TAG" val="7bbc12ee-40ec-489f-ab8c-4fa55cf2bf59"/>
  <p:tag name="OFFICEPLUS.TEMPLATE" val="28d67dd3-61fe-4c81-b9af-e895c260dca3.pptx"/>
</p:tagLst>
</file>

<file path=ppt/tags/tag6.xml><?xml version="1.0" encoding="utf-8"?>
<p:tagLst xmlns:a="http://schemas.openxmlformats.org/drawingml/2006/main" xmlns:r="http://schemas.openxmlformats.org/officeDocument/2006/relationships" xmlns:p="http://schemas.openxmlformats.org/presentationml/2006/main">
  <p:tag name="OFFICEPLUS.TAG" val="7bbc12ee-40ec-489f-ab8c-4fa55cf2bf59"/>
  <p:tag name="OFFICEPLUS.TEMPLATE" val="28d67dd3-61fe-4c81-b9af-e895c260dca3.pptx"/>
</p:tagLst>
</file>

<file path=ppt/tags/tag7.xml><?xml version="1.0" encoding="utf-8"?>
<p:tagLst xmlns:a="http://schemas.openxmlformats.org/drawingml/2006/main" xmlns:r="http://schemas.openxmlformats.org/officeDocument/2006/relationships" xmlns:p="http://schemas.openxmlformats.org/presentationml/2006/main">
  <p:tag name="OFFICEPLUS.TAG" val="7bbc12ee-40ec-489f-ab8c-4fa55cf2bf59"/>
  <p:tag name="OFFICEPLUS.TEMPLATE" val="28d67dd3-61fe-4c81-b9af-e895c260dca3.pptx"/>
</p:tagLst>
</file>

<file path=ppt/tags/tag8.xml><?xml version="1.0" encoding="utf-8"?>
<p:tagLst xmlns:a="http://schemas.openxmlformats.org/drawingml/2006/main" xmlns:r="http://schemas.openxmlformats.org/officeDocument/2006/relationships" xmlns:p="http://schemas.openxmlformats.org/presentationml/2006/main">
  <p:tag name="OFFICEPLUS.TAG" val="7bbc12ee-40ec-489f-ab8c-4fa55cf2bf59"/>
  <p:tag name="OFFICEPLUS.TEMPLATE" val="28d67dd3-61fe-4c81-b9af-e895c260dca3.pptx"/>
</p:tagLst>
</file>

<file path=ppt/tags/tag9.xml><?xml version="1.0" encoding="utf-8"?>
<p:tagLst xmlns:a="http://schemas.openxmlformats.org/drawingml/2006/main" xmlns:r="http://schemas.openxmlformats.org/officeDocument/2006/relationships" xmlns:p="http://schemas.openxmlformats.org/presentationml/2006/main">
  <p:tag name="OFFICEPLUS.TAG" val="7bbc12ee-40ec-489f-ab8c-4fa55cf2bf59"/>
  <p:tag name="OFFICEPLUS.TEMPLATE" val="28d67dd3-61fe-4c81-b9af-e895c260dca3.pptx"/>
</p:tagLst>
</file>

<file path=ppt/theme/theme1.xml><?xml version="1.0" encoding="utf-8"?>
<a:theme xmlns:a="http://schemas.openxmlformats.org/drawingml/2006/main" name="Designed by OfficePLUS">
  <a:themeElements>
    <a:clrScheme name="OfficePLUS">
      <a:dk1>
        <a:srgbClr val="000000"/>
      </a:dk1>
      <a:lt1>
        <a:srgbClr val="FFFFFF"/>
      </a:lt1>
      <a:dk2>
        <a:srgbClr val="778495"/>
      </a:dk2>
      <a:lt2>
        <a:srgbClr val="F0F0F0"/>
      </a:lt2>
      <a:accent1>
        <a:srgbClr val="0096CE"/>
      </a:accent1>
      <a:accent2>
        <a:srgbClr val="3CCBFF"/>
      </a:accent2>
      <a:accent3>
        <a:srgbClr val="007099"/>
      </a:accent3>
      <a:accent4>
        <a:srgbClr val="08B6FF"/>
      </a:accent4>
      <a:accent5>
        <a:srgbClr val="004B66"/>
      </a:accent5>
      <a:accent6>
        <a:srgbClr val="6AD7FF"/>
      </a:accent6>
      <a:hlink>
        <a:srgbClr val="4472C4"/>
      </a:hlink>
      <a:folHlink>
        <a:srgbClr val="BFBFBF"/>
      </a:folHlink>
    </a:clrScheme>
    <a:fontScheme name="OfficePLUS">
      <a:majorFont>
        <a:latin typeface="Arial"/>
        <a:ea typeface="微软雅黑"/>
        <a:cs typeface=""/>
      </a:majorFont>
      <a:minorFont>
        <a:latin typeface="Arial"/>
        <a:ea typeface="微软雅黑"/>
        <a:cs typeface=""/>
      </a:minorFont>
    </a:fontScheme>
    <a:fmtScheme name="OfficePL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PLUS"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2259</TotalTime>
  <Words>5653</Words>
  <Application>Microsoft Office PowerPoint</Application>
  <PresentationFormat>自定义</PresentationFormat>
  <Paragraphs>384</Paragraphs>
  <Slides>43</Slides>
  <Notes>0</Notes>
  <HiddenSlides>0</HiddenSlides>
  <MMClips>0</MMClips>
  <ScaleCrop>false</ScaleCrop>
  <HeadingPairs>
    <vt:vector size="4" baseType="variant">
      <vt:variant>
        <vt:lpstr>主题</vt:lpstr>
      </vt:variant>
      <vt:variant>
        <vt:i4>1</vt:i4>
      </vt:variant>
      <vt:variant>
        <vt:lpstr>幻灯片标题</vt:lpstr>
      </vt:variant>
      <vt:variant>
        <vt:i4>43</vt:i4>
      </vt:variant>
    </vt:vector>
  </HeadingPairs>
  <TitlesOfParts>
    <vt:vector size="44" baseType="lpstr">
      <vt:lpstr>Designed by OfficePLUS</vt:lpstr>
      <vt:lpstr>高级软件工程</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Thank You</vt:lpstr>
    </vt:vector>
  </TitlesOfParts>
  <Company>OfficePLUS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OfficePLUS PowerPoint Template</dc:title>
  <dc:creator>OfficePLUS</dc:creator>
  <cp:lastModifiedBy>DELL</cp:lastModifiedBy>
  <cp:revision>367</cp:revision>
  <dcterms:created xsi:type="dcterms:W3CDTF">2023-07-20T03:04:31Z</dcterms:created>
  <dcterms:modified xsi:type="dcterms:W3CDTF">2024-10-28T10:41:59Z</dcterms:modified>
</cp:coreProperties>
</file>